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40" r:id="rId1"/>
    <p:sldMasterId id="2147483852" r:id="rId2"/>
  </p:sldMasterIdLst>
  <p:notesMasterIdLst>
    <p:notesMasterId r:id="rId35"/>
  </p:notesMasterIdLst>
  <p:handoutMasterIdLst>
    <p:handoutMasterId r:id="rId36"/>
  </p:handoutMasterIdLst>
  <p:sldIdLst>
    <p:sldId id="256" r:id="rId3"/>
    <p:sldId id="257" r:id="rId4"/>
    <p:sldId id="258" r:id="rId5"/>
    <p:sldId id="295" r:id="rId6"/>
    <p:sldId id="299" r:id="rId7"/>
    <p:sldId id="325" r:id="rId8"/>
    <p:sldId id="329" r:id="rId9"/>
    <p:sldId id="300" r:id="rId10"/>
    <p:sldId id="302" r:id="rId11"/>
    <p:sldId id="304" r:id="rId12"/>
    <p:sldId id="306" r:id="rId13"/>
    <p:sldId id="307" r:id="rId14"/>
    <p:sldId id="308" r:id="rId15"/>
    <p:sldId id="309" r:id="rId16"/>
    <p:sldId id="312" r:id="rId17"/>
    <p:sldId id="314" r:id="rId18"/>
    <p:sldId id="315" r:id="rId19"/>
    <p:sldId id="317" r:id="rId20"/>
    <p:sldId id="318" r:id="rId21"/>
    <p:sldId id="319" r:id="rId22"/>
    <p:sldId id="326" r:id="rId23"/>
    <p:sldId id="320" r:id="rId24"/>
    <p:sldId id="321" r:id="rId25"/>
    <p:sldId id="327" r:id="rId26"/>
    <p:sldId id="328" r:id="rId27"/>
    <p:sldId id="322" r:id="rId28"/>
    <p:sldId id="286" r:id="rId29"/>
    <p:sldId id="290" r:id="rId30"/>
    <p:sldId id="288" r:id="rId31"/>
    <p:sldId id="291" r:id="rId32"/>
    <p:sldId id="313" r:id="rId33"/>
    <p:sldId id="294" r:id="rId34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0" d="100"/>
          <a:sy n="70" d="100"/>
        </p:scale>
        <p:origin x="1386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31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31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/>
            </a:lvl1pPr>
          </a:lstStyle>
          <a:p>
            <a:pPr>
              <a:defRPr/>
            </a:pPr>
            <a:fld id="{79E6E774-18B6-496F-B4DC-6DB9E431135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07990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26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1127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27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/>
            </a:lvl1pPr>
          </a:lstStyle>
          <a:p>
            <a:pPr>
              <a:defRPr/>
            </a:pPr>
            <a:fld id="{53BE4112-E089-4D77-ADD6-A72C13EADDF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16054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14DBA31-DA3A-4EA3-A494-84967A97615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B13D80A-06FD-49FD-9926-87AC8803014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199FCA1-198E-4411-888F-3A241BE66BB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8991600" y="3048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25146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371600" y="2819400"/>
            <a:ext cx="6400800" cy="1752600"/>
          </a:xfrm>
        </p:spPr>
        <p:txBody>
          <a:bodyPr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155448" y="2420112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3" name="Oval 12"/>
          <p:cNvSpPr/>
          <p:nvPr/>
        </p:nvSpPr>
        <p:spPr>
          <a:xfrm>
            <a:off x="4267200" y="2115312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4" name="Oval 13"/>
          <p:cNvSpPr/>
          <p:nvPr/>
        </p:nvSpPr>
        <p:spPr>
          <a:xfrm>
            <a:off x="4361688" y="2209800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4343400" y="2199450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pPr>
              <a:defRPr/>
            </a:pPr>
            <a:fld id="{D14DBA31-DA3A-4EA3-A494-84967A97615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685800" y="381000"/>
            <a:ext cx="7772400" cy="1752600"/>
          </a:xfrm>
        </p:spPr>
        <p:txBody>
          <a:bodyPr anchor="b"/>
          <a:lstStyle>
            <a:lvl1pPr>
              <a:defRPr sz="4200">
                <a:solidFill>
                  <a:schemeClr val="accent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361688" y="1026372"/>
            <a:ext cx="457200" cy="441325"/>
          </a:xfrm>
        </p:spPr>
        <p:txBody>
          <a:bodyPr/>
          <a:lstStyle/>
          <a:p>
            <a:pPr>
              <a:defRPr/>
            </a:pPr>
            <a:fld id="{81036E31-7F93-40A9-8950-291AB181BB30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301752" y="1527048"/>
            <a:ext cx="850392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8991600" y="1905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152400" y="2286000"/>
            <a:ext cx="8833104" cy="3048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55448" y="142352"/>
            <a:ext cx="8833104" cy="2139696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8426" y="2743200"/>
            <a:ext cx="6480174" cy="1673225"/>
          </a:xfrm>
        </p:spPr>
        <p:txBody>
          <a:bodyPr anchor="t"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152400" y="2438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Oval 9"/>
          <p:cNvSpPr/>
          <p:nvPr/>
        </p:nvSpPr>
        <p:spPr>
          <a:xfrm>
            <a:off x="4267200" y="2115312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Oval 10"/>
          <p:cNvSpPr/>
          <p:nvPr/>
        </p:nvSpPr>
        <p:spPr>
          <a:xfrm>
            <a:off x="4361688" y="2209800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343400" y="2199450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pPr>
              <a:defRPr/>
            </a:pPr>
            <a:fld id="{ECE5EA0F-908F-4859-A9EF-22137BFFAB3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533400"/>
            <a:ext cx="7772400" cy="1524000"/>
          </a:xfrm>
        </p:spPr>
        <p:txBody>
          <a:bodyPr anchor="b"/>
          <a:lstStyle>
            <a:lvl1pPr algn="ctr">
              <a:buNone/>
              <a:defRPr sz="4200" b="0" cap="none" baseline="0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228600"/>
            <a:ext cx="8534400" cy="758952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791200" y="6409944"/>
            <a:ext cx="3044952" cy="365760"/>
          </a:xfr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62BF508-AFAF-41BB-801A-3140C2773F25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 flipV="1">
            <a:off x="4563080" y="1575652"/>
            <a:ext cx="8921" cy="4819557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Content Placeholder 9"/>
          <p:cNvSpPr>
            <a:spLocks noGrp="1"/>
          </p:cNvSpPr>
          <p:nvPr>
            <p:ph sz="half" idx="1"/>
          </p:nvPr>
        </p:nvSpPr>
        <p:spPr>
          <a:xfrm>
            <a:off x="301752" y="1371600"/>
            <a:ext cx="4038600" cy="4681728"/>
          </a:xfrm>
        </p:spPr>
        <p:txBody>
          <a:bodyPr/>
          <a:lstStyle>
            <a:lvl1pPr>
              <a:defRPr sz="2500"/>
            </a:lvl1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2" name="Content Placeholder 11"/>
          <p:cNvSpPr>
            <a:spLocks noGrp="1"/>
          </p:cNvSpPr>
          <p:nvPr>
            <p:ph sz="half" idx="2"/>
          </p:nvPr>
        </p:nvSpPr>
        <p:spPr>
          <a:xfrm>
            <a:off x="4800600" y="1371600"/>
            <a:ext cx="4038600" cy="4681728"/>
          </a:xfrm>
        </p:spPr>
        <p:txBody>
          <a:bodyPr/>
          <a:lstStyle>
            <a:lvl1pPr>
              <a:defRPr sz="2500"/>
            </a:lvl1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traight Connector 9"/>
          <p:cNvSpPr>
            <a:spLocks noChangeShapeType="1"/>
          </p:cNvSpPr>
          <p:nvPr/>
        </p:nvSpPr>
        <p:spPr bwMode="auto">
          <a:xfrm flipV="1">
            <a:off x="4572000" y="2200275"/>
            <a:ext cx="0" cy="4187952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white">
          <a:xfrm>
            <a:off x="0" y="0"/>
            <a:ext cx="9144000" cy="14478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152400" y="1371600"/>
            <a:ext cx="8833104" cy="914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145923" y="6391656"/>
            <a:ext cx="8833104" cy="310896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1752" y="1524000"/>
            <a:ext cx="4040188" cy="732974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lang="en-US" sz="2200" b="1" dirty="0" smtClean="0">
                <a:solidFill>
                  <a:srgbClr val="FFFFFF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791330" y="1524000"/>
            <a:ext cx="4041775" cy="731520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sz="2200" b="1"/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4800" y="6409944"/>
            <a:ext cx="3581400" cy="365760"/>
          </a:xfr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152400" y="128016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4" name="Content Placeholder 23"/>
          <p:cNvSpPr>
            <a:spLocks noGrp="1"/>
          </p:cNvSpPr>
          <p:nvPr>
            <p:ph sz="quarter" idx="2"/>
          </p:nvPr>
        </p:nvSpPr>
        <p:spPr>
          <a:xfrm>
            <a:off x="301752" y="2471383"/>
            <a:ext cx="4041648" cy="3818404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6" name="Content Placeholder 25"/>
          <p:cNvSpPr>
            <a:spLocks noGrp="1"/>
          </p:cNvSpPr>
          <p:nvPr>
            <p:ph sz="quarter" idx="4"/>
          </p:nvPr>
        </p:nvSpPr>
        <p:spPr>
          <a:xfrm>
            <a:off x="4800600" y="2471383"/>
            <a:ext cx="4038600" cy="3822192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5" name="Oval 24"/>
          <p:cNvSpPr/>
          <p:nvPr/>
        </p:nvSpPr>
        <p:spPr>
          <a:xfrm>
            <a:off x="4267200" y="956036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7" name="Oval 26"/>
          <p:cNvSpPr/>
          <p:nvPr/>
        </p:nvSpPr>
        <p:spPr>
          <a:xfrm>
            <a:off x="4361688" y="1050524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4343400" y="1042416"/>
            <a:ext cx="457200" cy="441325"/>
          </a:xfrm>
        </p:spPr>
        <p:txBody>
          <a:bodyPr/>
          <a:lstStyle>
            <a:lvl1pPr algn="ctr">
              <a:defRPr/>
            </a:lvl1pPr>
          </a:lstStyle>
          <a:p>
            <a:pPr>
              <a:defRPr/>
            </a:pPr>
            <a:fld id="{5B5C5C05-A452-4BE8-A9B9-5E68D1C010F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/>
        <p:txBody>
          <a:bodyPr rtlCol="0" anchor="b" anchorCtr="0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343400" y="1036020"/>
            <a:ext cx="457200" cy="441325"/>
          </a:xfrm>
        </p:spPr>
        <p:txBody>
          <a:bodyPr/>
          <a:lstStyle/>
          <a:p>
            <a:pPr>
              <a:defRPr/>
            </a:pPr>
            <a:fld id="{E562C92E-CD2A-4FBB-B4FC-3443C1496C5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white">
          <a:xfrm>
            <a:off x="0" y="0"/>
            <a:ext cx="9144000" cy="15544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52400" y="158496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267200" y="6324600"/>
            <a:ext cx="609600" cy="441324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114FBF32-B1AD-4A4A-BA8D-5E4C05A7A83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152400" y="152400"/>
            <a:ext cx="8833104" cy="304800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118872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3" name="Rectangle 12"/>
          <p:cNvSpPr/>
          <p:nvPr/>
        </p:nvSpPr>
        <p:spPr>
          <a:xfrm>
            <a:off x="152400" y="609600"/>
            <a:ext cx="2743200" cy="5867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914400"/>
            <a:ext cx="2362200" cy="990600"/>
          </a:xfrm>
        </p:spPr>
        <p:txBody>
          <a:bodyPr anchor="b">
            <a:noAutofit/>
          </a:bodyPr>
          <a:lstStyle>
            <a:lvl1pPr algn="l">
              <a:buNone/>
              <a:defRPr sz="2200" b="1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381000" y="1981200"/>
            <a:ext cx="2362200" cy="4144963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1600">
                <a:solidFill>
                  <a:srgbClr val="FFFFFF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152400" y="533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0" name="Content Placeholder 19"/>
          <p:cNvSpPr>
            <a:spLocks noGrp="1"/>
          </p:cNvSpPr>
          <p:nvPr>
            <p:ph sz="quarter" idx="1"/>
          </p:nvPr>
        </p:nvSpPr>
        <p:spPr>
          <a:xfrm>
            <a:off x="3124200" y="685800"/>
            <a:ext cx="5638800" cy="54102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0" name="Oval 9"/>
          <p:cNvSpPr/>
          <p:nvPr/>
        </p:nvSpPr>
        <p:spPr>
          <a:xfrm>
            <a:off x="1295400" y="228600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Oval 10"/>
          <p:cNvSpPr/>
          <p:nvPr/>
        </p:nvSpPr>
        <p:spPr>
          <a:xfrm>
            <a:off x="1389888" y="323088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71600" y="312738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pPr>
              <a:defRPr/>
            </a:pPr>
            <a:fld id="{7FECE09B-653B-47CB-9861-F6006FCE9B21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1752" y="6410848"/>
            <a:ext cx="3383280" cy="365760"/>
          </a:xfrm>
        </p:spPr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1036E31-7F93-40A9-8950-291AB181BB30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traight Connector 20"/>
          <p:cNvSpPr>
            <a:spLocks noChangeShapeType="1"/>
          </p:cNvSpPr>
          <p:nvPr/>
        </p:nvSpPr>
        <p:spPr bwMode="auto">
          <a:xfrm>
            <a:off x="152400" y="533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152400" y="152400"/>
            <a:ext cx="8833104" cy="301752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152400" y="609600"/>
            <a:ext cx="2743200" cy="5867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2" name="Oval 11"/>
          <p:cNvSpPr/>
          <p:nvPr/>
        </p:nvSpPr>
        <p:spPr>
          <a:xfrm>
            <a:off x="1295400" y="228600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Oval 12"/>
          <p:cNvSpPr/>
          <p:nvPr/>
        </p:nvSpPr>
        <p:spPr>
          <a:xfrm>
            <a:off x="1389888" y="323088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71600" y="312738"/>
            <a:ext cx="457200" cy="441325"/>
          </a:xfrm>
        </p:spPr>
        <p:txBody>
          <a:bodyPr/>
          <a:lstStyle/>
          <a:p>
            <a:pPr>
              <a:defRPr/>
            </a:pPr>
            <a:fld id="{2D008D55-9ADF-464E-830F-E4ECE042471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00375" y="5029200"/>
            <a:ext cx="5867400" cy="1219200"/>
          </a:xfrm>
        </p:spPr>
        <p:txBody>
          <a:bodyPr anchor="t">
            <a:noAutofit/>
          </a:bodyPr>
          <a:lstStyle>
            <a:lvl1pPr algn="l">
              <a:buNone/>
              <a:defRPr sz="2400" b="1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000375" y="609600"/>
            <a:ext cx="5867400" cy="4267200"/>
          </a:xfrm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00" y="990600"/>
            <a:ext cx="2438400" cy="5257800"/>
          </a:xfrm>
        </p:spPr>
        <p:txBody>
          <a:bodyPr/>
          <a:lstStyle>
            <a:lvl1pPr marL="0" indent="0">
              <a:spcAft>
                <a:spcPts val="1000"/>
              </a:spcAft>
              <a:buFontTx/>
              <a:buNone/>
              <a:defRPr sz="1600">
                <a:solidFill>
                  <a:srgbClr val="FFFFFF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auto"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788152" y="6404984"/>
            <a:ext cx="3044952" cy="365760"/>
          </a:xfr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1752" y="6410848"/>
            <a:ext cx="3584448" cy="365760"/>
          </a:xfrm>
        </p:spPr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B13D80A-06FD-49FD-9926-87AC8803014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white">
          <a:xfrm>
            <a:off x="7010400" y="0"/>
            <a:ext cx="21336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white">
          <a:xfrm>
            <a:off x="0" y="0"/>
            <a:ext cx="9144000" cy="15544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 rot="5400000">
            <a:off x="4021836" y="3278124"/>
            <a:ext cx="6245352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Oval 13"/>
          <p:cNvSpPr/>
          <p:nvPr/>
        </p:nvSpPr>
        <p:spPr>
          <a:xfrm>
            <a:off x="6839712" y="2925763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Oval 14"/>
          <p:cNvSpPr/>
          <p:nvPr/>
        </p:nvSpPr>
        <p:spPr>
          <a:xfrm>
            <a:off x="6934200" y="3020251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15912" y="3009901"/>
            <a:ext cx="457200" cy="441325"/>
          </a:xfrm>
        </p:spPr>
        <p:txBody>
          <a:bodyPr/>
          <a:lstStyle/>
          <a:p>
            <a:pPr>
              <a:defRPr/>
            </a:pPr>
            <a:fld id="{0199FCA1-198E-4411-888F-3A241BE66BB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304800"/>
            <a:ext cx="6553200" cy="5821366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91400" y="304801"/>
            <a:ext cx="144780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E5EA0F-908F-4859-A9EF-22137BFFAB3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62BF508-AFAF-41BB-801A-3140C2773F25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B5C5C05-A452-4BE8-A9B9-5E68D1C010F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62C92E-CD2A-4FBB-B4FC-3443C1496C5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14FBF32-B1AD-4A4A-BA8D-5E4C05A7A83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FECE09B-653B-47CB-9861-F6006FCE9B21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d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D008D55-9ADF-464E-830F-E4ECE042471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C397A2D4-C8D0-4AE6-83C6-AD29042F9AB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1393371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5791200" y="6404984"/>
            <a:ext cx="3044952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04800" y="6410848"/>
            <a:ext cx="35814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20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152400" y="1276743"/>
            <a:ext cx="8833104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Oval 11"/>
          <p:cNvSpPr/>
          <p:nvPr/>
        </p:nvSpPr>
        <p:spPr>
          <a:xfrm>
            <a:off x="4267200" y="956036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Oval 14"/>
          <p:cNvSpPr/>
          <p:nvPr/>
        </p:nvSpPr>
        <p:spPr>
          <a:xfrm>
            <a:off x="4361688" y="1050524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4343400" y="1040174"/>
            <a:ext cx="457200" cy="441325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>
            <a:lvl1pPr algn="ctr" eaLnBrk="1" latinLnBrk="0" hangingPunct="1">
              <a:defRPr kumimoji="0" sz="1600"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pPr>
              <a:defRPr/>
            </a:pPr>
            <a:fld id="{C397A2D4-C8D0-4AE6-83C6-AD29042F9AB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301752" y="228600"/>
            <a:ext cx="8534400" cy="758952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301752" y="1524000"/>
            <a:ext cx="8534400" cy="459943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hf hdr="0" ftr="0" dt="0"/>
  <p:txStyles>
    <p:titleStyle>
      <a:lvl1pPr algn="ctr" rtl="0" eaLnBrk="1" latinLnBrk="0" hangingPunct="1">
        <a:spcBef>
          <a:spcPct val="0"/>
        </a:spcBef>
        <a:buNone/>
        <a:defRPr kumimoji="0" sz="3300" kern="1200">
          <a:solidFill>
            <a:schemeClr val="accent3">
              <a:shade val="75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"/>
        <a:buChar char=""/>
        <a:defRPr kumimoji="0"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ct val="20000"/>
        </a:spcBef>
        <a:buClr>
          <a:schemeClr val="accent3"/>
        </a:buClr>
        <a:buSzPct val="75000"/>
        <a:buFont typeface="Wingdings 2"/>
        <a:buChar char="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ct val="20000"/>
        </a:spcBef>
        <a:buClr>
          <a:schemeClr val="accent4"/>
        </a:buClr>
        <a:buSzPct val="70000"/>
        <a:buFont typeface="Wingdings"/>
        <a:buChar char=""/>
        <a:defRPr kumimoji="0" sz="2000" kern="1200">
          <a:solidFill>
            <a:schemeClr val="tx2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ct val="20000"/>
        </a:spcBef>
        <a:buClr>
          <a:schemeClr val="accent5"/>
        </a:buClr>
        <a:buFontTx/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90000"/>
        <a:buChar char="•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rtl="0" eaLnBrk="1" latinLnBrk="0" hangingPunct="1">
        <a:spcBef>
          <a:spcPct val="20000"/>
        </a:spcBef>
        <a:buClr>
          <a:schemeClr val="accent4">
            <a:shade val="75000"/>
          </a:schemeClr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77440" indent="-182880" algn="l" rtl="0" eaLnBrk="1" latinLnBrk="0" hangingPunct="1">
        <a:spcBef>
          <a:spcPct val="20000"/>
        </a:spcBef>
        <a:buClr>
          <a:schemeClr val="accent2">
            <a:shade val="75000"/>
          </a:schemeClr>
        </a:buClr>
        <a:buSzPct val="90000"/>
        <a:buChar char="•"/>
        <a:defRPr kumimoji="0" sz="1400" kern="1200" cap="all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0" name="Slide Number Placeholder 5"/>
          <p:cNvSpPr>
            <a:spLocks noGrp="1"/>
          </p:cNvSpPr>
          <p:nvPr>
            <p:ph type="sldNum" sz="quarter" idx="12"/>
          </p:nvPr>
        </p:nvSpPr>
        <p:spPr bwMode="auto">
          <a:xfrm>
            <a:off x="8869363" y="7405688"/>
            <a:ext cx="365125" cy="365125"/>
          </a:xfrm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fld id="{7B5EF8CC-B867-4116-8ACA-356BDCA852D8}" type="slidenum">
              <a:rPr lang="en-US" smtClean="0"/>
              <a:pPr/>
              <a:t>1</a:t>
            </a:fld>
            <a:endParaRPr lang="en-US" smtClean="0"/>
          </a:p>
        </p:txBody>
      </p:sp>
      <p:pic>
        <p:nvPicPr>
          <p:cNvPr id="5" name="Picture 4" descr="logo_abest21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981200" y="685800"/>
            <a:ext cx="896114" cy="89306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578574"/>
            <a:ext cx="1017131" cy="1033274"/>
          </a:xfrm>
          <a:prstGeom prst="rect">
            <a:avLst/>
          </a:prstGeom>
          <a:effectLst>
            <a:outerShdw blurRad="50800" dist="38100" dir="5400000" sx="110000" sy="110000" algn="t" rotWithShape="0">
              <a:schemeClr val="tx1">
                <a:alpha val="60000"/>
              </a:schemeClr>
            </a:outerShdw>
          </a:effectLst>
        </p:spPr>
      </p:pic>
      <p:sp>
        <p:nvSpPr>
          <p:cNvPr id="7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33400" y="1981200"/>
            <a:ext cx="5867400" cy="2362200"/>
          </a:xfrm>
        </p:spPr>
        <p:txBody>
          <a:bodyPr>
            <a:normAutofit fontScale="90000"/>
          </a:bodyPr>
          <a:lstStyle/>
          <a:p>
            <a:pPr algn="l">
              <a:defRPr/>
            </a:pPr>
            <a:r>
              <a:rPr lang="id-ID" sz="3800" b="1" dirty="0" smtClean="0">
                <a:latin typeface="Palatino Linotype" pitchFamily="18" charset="0"/>
              </a:rPr>
              <a:t>ORDIK MABA </a:t>
            </a:r>
            <a:r>
              <a:rPr lang="id-ID" sz="3800" b="1" dirty="0" smtClean="0">
                <a:latin typeface="Palatino Linotype" pitchFamily="18" charset="0"/>
              </a:rPr>
              <a:t>201</a:t>
            </a:r>
            <a:r>
              <a:rPr lang="en-ID" sz="3800" b="1" dirty="0" smtClean="0">
                <a:latin typeface="Palatino Linotype" pitchFamily="18" charset="0"/>
              </a:rPr>
              <a:t>6</a:t>
            </a:r>
            <a:r>
              <a:rPr lang="id-ID" sz="3800" b="1" dirty="0" smtClean="0">
                <a:latin typeface="Palatino Linotype" pitchFamily="18" charset="0"/>
              </a:rPr>
              <a:t>/201</a:t>
            </a:r>
            <a:r>
              <a:rPr lang="en-ID" sz="3800" b="1" dirty="0" smtClean="0">
                <a:latin typeface="Palatino Linotype" pitchFamily="18" charset="0"/>
              </a:rPr>
              <a:t>7</a:t>
            </a:r>
            <a:r>
              <a:rPr lang="id-ID" sz="3800" b="1" dirty="0" smtClean="0">
                <a:latin typeface="Palatino Linotype" pitchFamily="18" charset="0"/>
              </a:rPr>
              <a:t> </a:t>
            </a:r>
            <a:r>
              <a:rPr lang="id-ID" sz="3800" b="1" dirty="0" smtClean="0">
                <a:latin typeface="Palatino Linotype" pitchFamily="18" charset="0"/>
              </a:rPr>
              <a:t/>
            </a:r>
            <a:br>
              <a:rPr lang="id-ID" sz="3800" b="1" dirty="0" smtClean="0">
                <a:latin typeface="Palatino Linotype" pitchFamily="18" charset="0"/>
              </a:rPr>
            </a:br>
            <a:r>
              <a:rPr lang="id-ID" sz="3800" b="1" dirty="0" smtClean="0">
                <a:latin typeface="Palatino Linotype" pitchFamily="18" charset="0"/>
              </a:rPr>
              <a:t/>
            </a:r>
            <a:br>
              <a:rPr lang="id-ID" sz="3800" b="1" dirty="0" smtClean="0">
                <a:latin typeface="Palatino Linotype" pitchFamily="18" charset="0"/>
              </a:rPr>
            </a:br>
            <a:r>
              <a:rPr lang="en-US" sz="3800" b="1" dirty="0" smtClean="0">
                <a:latin typeface="Palatino Linotype" pitchFamily="18" charset="0"/>
              </a:rPr>
              <a:t>Program </a:t>
            </a:r>
            <a:r>
              <a:rPr lang="id-ID" sz="3800" b="1" dirty="0" smtClean="0">
                <a:latin typeface="Palatino Linotype" pitchFamily="18" charset="0"/>
              </a:rPr>
              <a:t>Magister</a:t>
            </a:r>
            <a:br>
              <a:rPr lang="id-ID" sz="3800" b="1" dirty="0" smtClean="0">
                <a:latin typeface="Palatino Linotype" pitchFamily="18" charset="0"/>
              </a:rPr>
            </a:br>
            <a:r>
              <a:rPr lang="id-ID" sz="3800" b="1" dirty="0" smtClean="0">
                <a:latin typeface="Palatino Linotype" pitchFamily="18" charset="0"/>
              </a:rPr>
              <a:t>Ilmu Ekonomi</a:t>
            </a:r>
            <a:r>
              <a:rPr lang="en-US" sz="3800" b="1" dirty="0" smtClean="0">
                <a:latin typeface="Palatino Linotype" pitchFamily="18" charset="0"/>
              </a:rPr>
              <a:t> (</a:t>
            </a:r>
            <a:r>
              <a:rPr lang="id-ID" sz="3800" b="1" dirty="0" smtClean="0">
                <a:latin typeface="Palatino Linotype" pitchFamily="18" charset="0"/>
              </a:rPr>
              <a:t>ME</a:t>
            </a:r>
            <a:r>
              <a:rPr lang="en-US" sz="3800" b="1" dirty="0" smtClean="0">
                <a:latin typeface="Palatino Linotype" pitchFamily="18" charset="0"/>
              </a:rPr>
              <a:t>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22337"/>
          </a:xfrm>
        </p:spPr>
        <p:txBody>
          <a:bodyPr>
            <a:normAutofit fontScale="90000"/>
          </a:bodyPr>
          <a:lstStyle/>
          <a:p>
            <a:r>
              <a:rPr lang="en-US" sz="2800" b="1" dirty="0" smtClean="0">
                <a:latin typeface="Palatino Linotype" pitchFamily="18" charset="0"/>
              </a:rPr>
              <a:t>SUSUNAN MATA KULIAH </a:t>
            </a:r>
            <a:br>
              <a:rPr lang="en-US" sz="2800" b="1" dirty="0" smtClean="0">
                <a:latin typeface="Palatino Linotype" pitchFamily="18" charset="0"/>
              </a:rPr>
            </a:br>
            <a:r>
              <a:rPr lang="en-US" sz="2800" b="1" dirty="0" smtClean="0">
                <a:latin typeface="Palatino Linotype" pitchFamily="18" charset="0"/>
              </a:rPr>
              <a:t>PROGRAM MAGISTER ILMU EKONOMI 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6134894"/>
              </p:ext>
            </p:extLst>
          </p:nvPr>
        </p:nvGraphicFramePr>
        <p:xfrm>
          <a:off x="533400" y="2061944"/>
          <a:ext cx="8137525" cy="3992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4164"/>
                <a:gridCol w="1650436"/>
                <a:gridCol w="3246479"/>
                <a:gridCol w="1008191"/>
                <a:gridCol w="1368255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Palatino Linotype" pitchFamily="18" charset="0"/>
                        </a:rPr>
                        <a:t>No</a:t>
                      </a:r>
                      <a:endParaRPr lang="en-US" sz="2000" dirty="0">
                        <a:latin typeface="Palatino Linotype" pitchFamily="18" charset="0"/>
                      </a:endParaRPr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 smtClean="0">
                          <a:latin typeface="Palatino Linotype" pitchFamily="18" charset="0"/>
                        </a:rPr>
                        <a:t>Kode</a:t>
                      </a:r>
                      <a:endParaRPr lang="en-US" sz="2000" dirty="0">
                        <a:latin typeface="Palatino Linotype" pitchFamily="18" charset="0"/>
                      </a:endParaRPr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Palatino Linotype" pitchFamily="18" charset="0"/>
                        </a:rPr>
                        <a:t>Mata </a:t>
                      </a:r>
                      <a:r>
                        <a:rPr lang="en-US" sz="2000" dirty="0" err="1" smtClean="0">
                          <a:latin typeface="Palatino Linotype" pitchFamily="18" charset="0"/>
                        </a:rPr>
                        <a:t>Kuliah</a:t>
                      </a:r>
                      <a:endParaRPr lang="en-US" sz="2000" dirty="0">
                        <a:latin typeface="Palatino Linotype" pitchFamily="18" charset="0"/>
                      </a:endParaRPr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Palatino Linotype" pitchFamily="18" charset="0"/>
                        </a:rPr>
                        <a:t>SKS</a:t>
                      </a:r>
                      <a:endParaRPr lang="en-US" sz="2000" dirty="0">
                        <a:latin typeface="Palatino Linotype" pitchFamily="18" charset="0"/>
                      </a:endParaRPr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Palatino Linotype" pitchFamily="18" charset="0"/>
                        </a:rPr>
                        <a:t>Semester</a:t>
                      </a:r>
                      <a:endParaRPr lang="en-US" sz="2000" dirty="0">
                        <a:latin typeface="Palatino Linotype" pitchFamily="18" charset="0"/>
                      </a:endParaRPr>
                    </a:p>
                  </a:txBody>
                  <a:tcPr marL="91447" marR="91447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Palatino Linotype" pitchFamily="18" charset="0"/>
                        </a:rPr>
                        <a:t>1</a:t>
                      </a:r>
                      <a:endParaRPr lang="en-US" sz="2000" dirty="0">
                        <a:latin typeface="Palatino Linotype" pitchFamily="18" charset="0"/>
                      </a:endParaRPr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>
                          <a:latin typeface="Palatino Linotype" pitchFamily="18" charset="0"/>
                        </a:rPr>
                        <a:t>EKP6101</a:t>
                      </a:r>
                      <a:endParaRPr lang="en-US" sz="2000" kern="1200" baseline="30000" dirty="0" smtClean="0">
                        <a:solidFill>
                          <a:schemeClr val="dk1"/>
                        </a:solidFill>
                        <a:latin typeface="Palatino Linotype" pitchFamily="18" charset="0"/>
                        <a:ea typeface="+mn-ea"/>
                        <a:cs typeface="+mn-cs"/>
                      </a:endParaRPr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baseline="0" dirty="0" err="1" smtClean="0">
                          <a:solidFill>
                            <a:schemeClr val="dk1"/>
                          </a:solidFill>
                          <a:latin typeface="Palatino Linotype" pitchFamily="18" charset="0"/>
                          <a:ea typeface="+mn-ea"/>
                          <a:cs typeface="+mn-cs"/>
                        </a:rPr>
                        <a:t>Ekonometrika</a:t>
                      </a:r>
                      <a:r>
                        <a:rPr lang="en-US" sz="2000" kern="1200" baseline="0" dirty="0" smtClean="0">
                          <a:solidFill>
                            <a:schemeClr val="dk1"/>
                          </a:solidFill>
                          <a:latin typeface="Palatino Linotype" pitchFamily="18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kern="1200" baseline="0" dirty="0" err="1" smtClean="0">
                          <a:solidFill>
                            <a:schemeClr val="dk1"/>
                          </a:solidFill>
                          <a:latin typeface="Palatino Linotype" pitchFamily="18" charset="0"/>
                          <a:ea typeface="+mn-ea"/>
                          <a:cs typeface="+mn-cs"/>
                        </a:rPr>
                        <a:t>Terapan</a:t>
                      </a:r>
                      <a:endParaRPr lang="en-US" sz="2000" kern="1200" baseline="0" dirty="0" smtClean="0">
                        <a:solidFill>
                          <a:schemeClr val="dk1"/>
                        </a:solidFill>
                        <a:latin typeface="Palatino Linotype" pitchFamily="18" charset="0"/>
                        <a:ea typeface="+mn-ea"/>
                        <a:cs typeface="+mn-cs"/>
                      </a:endParaRPr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Palatino Linotype" pitchFamily="18" charset="0"/>
                        </a:rPr>
                        <a:t>3</a:t>
                      </a:r>
                      <a:endParaRPr lang="en-US" sz="2000" dirty="0">
                        <a:latin typeface="Palatino Linotype" pitchFamily="18" charset="0"/>
                      </a:endParaRPr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Palatino Linotype" pitchFamily="18" charset="0"/>
                        </a:rPr>
                        <a:t>1</a:t>
                      </a:r>
                      <a:endParaRPr lang="en-US" sz="2000" dirty="0">
                        <a:latin typeface="Palatino Linotype" pitchFamily="18" charset="0"/>
                      </a:endParaRPr>
                    </a:p>
                  </a:txBody>
                  <a:tcPr marL="91447" marR="91447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Palatino Linotype" pitchFamily="18" charset="0"/>
                        </a:rPr>
                        <a:t>2</a:t>
                      </a:r>
                      <a:endParaRPr lang="en-US" sz="2000" dirty="0">
                        <a:latin typeface="Palatino Linotype" pitchFamily="18" charset="0"/>
                      </a:endParaRPr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>
                          <a:latin typeface="Palatino Linotype" pitchFamily="18" charset="0"/>
                        </a:rPr>
                        <a:t>EKP6102</a:t>
                      </a:r>
                      <a:endParaRPr lang="en-US" sz="2000" kern="1200" baseline="30000" dirty="0" smtClean="0">
                        <a:solidFill>
                          <a:schemeClr val="dk1"/>
                        </a:solidFill>
                        <a:latin typeface="Palatino Linotype" pitchFamily="18" charset="0"/>
                        <a:ea typeface="+mn-ea"/>
                        <a:cs typeface="+mn-cs"/>
                      </a:endParaRPr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baseline="0" dirty="0" err="1" smtClean="0">
                          <a:solidFill>
                            <a:schemeClr val="dk1"/>
                          </a:solidFill>
                          <a:latin typeface="Palatino Linotype" pitchFamily="18" charset="0"/>
                          <a:ea typeface="+mn-ea"/>
                          <a:cs typeface="+mn-cs"/>
                        </a:rPr>
                        <a:t>Ekonomi</a:t>
                      </a:r>
                      <a:r>
                        <a:rPr lang="en-US" sz="2000" kern="1200" baseline="0" dirty="0" smtClean="0">
                          <a:solidFill>
                            <a:schemeClr val="dk1"/>
                          </a:solidFill>
                          <a:latin typeface="Palatino Linotype" pitchFamily="18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kern="1200" baseline="0" dirty="0" err="1" smtClean="0">
                          <a:solidFill>
                            <a:schemeClr val="dk1"/>
                          </a:solidFill>
                          <a:latin typeface="Palatino Linotype" pitchFamily="18" charset="0"/>
                          <a:ea typeface="+mn-ea"/>
                          <a:cs typeface="+mn-cs"/>
                        </a:rPr>
                        <a:t>Makro</a:t>
                      </a:r>
                      <a:r>
                        <a:rPr lang="en-US" sz="2000" kern="1200" baseline="0" dirty="0" smtClean="0">
                          <a:solidFill>
                            <a:schemeClr val="dk1"/>
                          </a:solidFill>
                          <a:latin typeface="Palatino Linotype" pitchFamily="18" charset="0"/>
                          <a:ea typeface="+mn-ea"/>
                          <a:cs typeface="+mn-cs"/>
                        </a:rPr>
                        <a:t> Intermediate</a:t>
                      </a:r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latin typeface="Palatino Linotype" pitchFamily="18" charset="0"/>
                        </a:rPr>
                        <a:t>3</a:t>
                      </a:r>
                      <a:endParaRPr lang="en-US" sz="2000" dirty="0">
                        <a:latin typeface="Palatino Linotype" pitchFamily="18" charset="0"/>
                      </a:endParaRPr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Palatino Linotype" pitchFamily="18" charset="0"/>
                        </a:rPr>
                        <a:t>1</a:t>
                      </a:r>
                      <a:endParaRPr lang="en-US" sz="2000" dirty="0">
                        <a:latin typeface="Palatino Linotype" pitchFamily="18" charset="0"/>
                      </a:endParaRPr>
                    </a:p>
                  </a:txBody>
                  <a:tcPr marL="91447" marR="91447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Palatino Linotype" pitchFamily="18" charset="0"/>
                        </a:rPr>
                        <a:t>3</a:t>
                      </a:r>
                      <a:endParaRPr lang="en-US" sz="2000" dirty="0">
                        <a:latin typeface="Palatino Linotype" pitchFamily="18" charset="0"/>
                      </a:endParaRPr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>
                          <a:latin typeface="Palatino Linotype" pitchFamily="18" charset="0"/>
                        </a:rPr>
                        <a:t>EKP6103</a:t>
                      </a:r>
                      <a:endParaRPr lang="en-US" sz="2000" kern="1200" baseline="30000" dirty="0" smtClean="0">
                        <a:solidFill>
                          <a:schemeClr val="dk1"/>
                        </a:solidFill>
                        <a:latin typeface="Palatino Linotype" pitchFamily="18" charset="0"/>
                        <a:ea typeface="+mn-ea"/>
                        <a:cs typeface="+mn-cs"/>
                      </a:endParaRPr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baseline="0" dirty="0" err="1" smtClean="0">
                          <a:solidFill>
                            <a:schemeClr val="dk1"/>
                          </a:solidFill>
                          <a:latin typeface="Palatino Linotype" pitchFamily="18" charset="0"/>
                          <a:ea typeface="+mn-ea"/>
                          <a:cs typeface="+mn-cs"/>
                        </a:rPr>
                        <a:t>Ekonomi</a:t>
                      </a:r>
                      <a:r>
                        <a:rPr lang="en-US" sz="2000" kern="1200" baseline="0" dirty="0" smtClean="0">
                          <a:solidFill>
                            <a:schemeClr val="dk1"/>
                          </a:solidFill>
                          <a:latin typeface="Palatino Linotype" pitchFamily="18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kern="1200" baseline="0" dirty="0" err="1" smtClean="0">
                          <a:solidFill>
                            <a:schemeClr val="dk1"/>
                          </a:solidFill>
                          <a:latin typeface="Palatino Linotype" pitchFamily="18" charset="0"/>
                          <a:ea typeface="+mn-ea"/>
                          <a:cs typeface="+mn-cs"/>
                        </a:rPr>
                        <a:t>Mikro</a:t>
                      </a:r>
                      <a:r>
                        <a:rPr lang="en-US" sz="2000" kern="1200" baseline="0" dirty="0" smtClean="0">
                          <a:solidFill>
                            <a:schemeClr val="dk1"/>
                          </a:solidFill>
                          <a:latin typeface="Palatino Linotype" pitchFamily="18" charset="0"/>
                          <a:ea typeface="+mn-ea"/>
                          <a:cs typeface="+mn-cs"/>
                        </a:rPr>
                        <a:t> Intermediate</a:t>
                      </a:r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Palatino Linotype" pitchFamily="18" charset="0"/>
                        </a:rPr>
                        <a:t>3</a:t>
                      </a:r>
                      <a:endParaRPr lang="en-US" sz="2000" dirty="0">
                        <a:latin typeface="Palatino Linotype" pitchFamily="18" charset="0"/>
                      </a:endParaRPr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Palatino Linotype" pitchFamily="18" charset="0"/>
                        </a:rPr>
                        <a:t>1</a:t>
                      </a:r>
                      <a:endParaRPr lang="en-US" sz="2000" dirty="0">
                        <a:latin typeface="Palatino Linotype" pitchFamily="18" charset="0"/>
                      </a:endParaRPr>
                    </a:p>
                  </a:txBody>
                  <a:tcPr marL="91447" marR="91447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Palatino Linotype" pitchFamily="18" charset="0"/>
                        </a:rPr>
                        <a:t>4</a:t>
                      </a:r>
                      <a:endParaRPr lang="en-US" sz="2000" dirty="0">
                        <a:latin typeface="Palatino Linotype" pitchFamily="18" charset="0"/>
                      </a:endParaRPr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>
                          <a:latin typeface="Palatino Linotype" pitchFamily="18" charset="0"/>
                        </a:rPr>
                        <a:t>EKP6104</a:t>
                      </a:r>
                      <a:endParaRPr lang="en-US" sz="2000" kern="1200" baseline="30000" dirty="0" smtClean="0">
                        <a:solidFill>
                          <a:schemeClr val="dk1"/>
                        </a:solidFill>
                        <a:latin typeface="Palatino Linotype" pitchFamily="18" charset="0"/>
                        <a:ea typeface="+mn-ea"/>
                        <a:cs typeface="+mn-cs"/>
                      </a:endParaRPr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d-ID" sz="2000" kern="1200" baseline="0" dirty="0" smtClean="0">
                          <a:solidFill>
                            <a:schemeClr val="dk1"/>
                          </a:solidFill>
                          <a:latin typeface="Palatino Linotype" pitchFamily="18" charset="0"/>
                          <a:ea typeface="+mn-ea"/>
                          <a:cs typeface="+mn-cs"/>
                        </a:rPr>
                        <a:t>Kebijakan &amp; Ekonomi Indonesia</a:t>
                      </a:r>
                      <a:endParaRPr lang="en-US" sz="2000" kern="1200" baseline="0" dirty="0" smtClean="0">
                        <a:solidFill>
                          <a:schemeClr val="dk1"/>
                        </a:solidFill>
                        <a:latin typeface="Palatino Linotype" pitchFamily="18" charset="0"/>
                        <a:ea typeface="+mn-ea"/>
                        <a:cs typeface="+mn-cs"/>
                      </a:endParaRPr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Palatino Linotype" pitchFamily="18" charset="0"/>
                        </a:rPr>
                        <a:t>3</a:t>
                      </a:r>
                      <a:endParaRPr lang="en-US" sz="2000" dirty="0">
                        <a:latin typeface="Palatino Linotype" pitchFamily="18" charset="0"/>
                      </a:endParaRPr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Palatino Linotype" pitchFamily="18" charset="0"/>
                        </a:rPr>
                        <a:t>1</a:t>
                      </a:r>
                      <a:endParaRPr lang="en-US" sz="2000" dirty="0">
                        <a:latin typeface="Palatino Linotype" pitchFamily="18" charset="0"/>
                      </a:endParaRPr>
                    </a:p>
                  </a:txBody>
                  <a:tcPr marL="91447" marR="91447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Palatino Linotype" pitchFamily="18" charset="0"/>
                        </a:rPr>
                        <a:t>5</a:t>
                      </a:r>
                      <a:endParaRPr lang="en-US" sz="2000" dirty="0">
                        <a:latin typeface="Palatino Linotype" pitchFamily="18" charset="0"/>
                      </a:endParaRPr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>
                          <a:latin typeface="Palatino Linotype" pitchFamily="18" charset="0"/>
                        </a:rPr>
                        <a:t>EKP6105</a:t>
                      </a:r>
                      <a:endParaRPr lang="en-US" sz="2000" kern="1200" baseline="30000" dirty="0" smtClean="0">
                        <a:solidFill>
                          <a:schemeClr val="dk1"/>
                        </a:solidFill>
                        <a:latin typeface="Palatino Linotype" pitchFamily="18" charset="0"/>
                        <a:ea typeface="+mn-ea"/>
                        <a:cs typeface="+mn-cs"/>
                      </a:endParaRPr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baseline="0" dirty="0" err="1" smtClean="0">
                          <a:solidFill>
                            <a:schemeClr val="dk1"/>
                          </a:solidFill>
                          <a:latin typeface="Palatino Linotype" pitchFamily="18" charset="0"/>
                          <a:ea typeface="+mn-ea"/>
                          <a:cs typeface="+mn-cs"/>
                        </a:rPr>
                        <a:t>Metode</a:t>
                      </a:r>
                      <a:r>
                        <a:rPr lang="en-US" sz="2000" kern="1200" baseline="0" dirty="0" smtClean="0">
                          <a:solidFill>
                            <a:schemeClr val="dk1"/>
                          </a:solidFill>
                          <a:latin typeface="Palatino Linotype" pitchFamily="18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kern="1200" baseline="0" dirty="0" err="1" smtClean="0">
                          <a:solidFill>
                            <a:schemeClr val="dk1"/>
                          </a:solidFill>
                          <a:latin typeface="Palatino Linotype" pitchFamily="18" charset="0"/>
                          <a:ea typeface="+mn-ea"/>
                          <a:cs typeface="+mn-cs"/>
                        </a:rPr>
                        <a:t>Penelitian</a:t>
                      </a:r>
                      <a:r>
                        <a:rPr lang="en-US" sz="2000" kern="1200" baseline="0" dirty="0" smtClean="0">
                          <a:solidFill>
                            <a:schemeClr val="dk1"/>
                          </a:solidFill>
                          <a:latin typeface="Palatino Linotype" pitchFamily="18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kern="1200" baseline="0" dirty="0" err="1" smtClean="0">
                          <a:solidFill>
                            <a:schemeClr val="dk1"/>
                          </a:solidFill>
                          <a:latin typeface="Palatino Linotype" pitchFamily="18" charset="0"/>
                          <a:ea typeface="+mn-ea"/>
                          <a:cs typeface="+mn-cs"/>
                        </a:rPr>
                        <a:t>Ekonomi</a:t>
                      </a:r>
                      <a:endParaRPr lang="en-US" sz="2000" kern="1200" baseline="0" dirty="0" smtClean="0">
                        <a:solidFill>
                          <a:schemeClr val="dk1"/>
                        </a:solidFill>
                        <a:latin typeface="Palatino Linotype" pitchFamily="18" charset="0"/>
                        <a:ea typeface="+mn-ea"/>
                        <a:cs typeface="+mn-cs"/>
                      </a:endParaRPr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Palatino Linotype" pitchFamily="18" charset="0"/>
                        </a:rPr>
                        <a:t>3</a:t>
                      </a:r>
                      <a:endParaRPr lang="en-US" sz="2000" dirty="0">
                        <a:latin typeface="Palatino Linotype" pitchFamily="18" charset="0"/>
                      </a:endParaRPr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Palatino Linotype" pitchFamily="18" charset="0"/>
                        </a:rPr>
                        <a:t>1</a:t>
                      </a:r>
                      <a:endParaRPr lang="en-US" sz="2000" dirty="0">
                        <a:latin typeface="Palatino Linotype" pitchFamily="18" charset="0"/>
                      </a:endParaRPr>
                    </a:p>
                  </a:txBody>
                  <a:tcPr marL="91447" marR="91447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latin typeface="Palatino Linotype" pitchFamily="18" charset="0"/>
                      </a:endParaRPr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Palatino Linotype" pitchFamily="18" charset="0"/>
                      </a:endParaRPr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 smtClean="0">
                          <a:latin typeface="Palatino Linotype" pitchFamily="18" charset="0"/>
                        </a:rPr>
                        <a:t>Jumlah</a:t>
                      </a:r>
                      <a:r>
                        <a:rPr lang="en-US" sz="2000" dirty="0" smtClean="0">
                          <a:latin typeface="Palatino Linotype" pitchFamily="18" charset="0"/>
                        </a:rPr>
                        <a:t> SKS </a:t>
                      </a:r>
                      <a:endParaRPr lang="en-US" sz="2000" dirty="0">
                        <a:latin typeface="Palatino Linotype" pitchFamily="18" charset="0"/>
                      </a:endParaRPr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Palatino Linotype" pitchFamily="18" charset="0"/>
                        </a:rPr>
                        <a:t>15</a:t>
                      </a:r>
                      <a:endParaRPr lang="en-US" sz="2000" dirty="0">
                        <a:latin typeface="Palatino Linotype" pitchFamily="18" charset="0"/>
                      </a:endParaRPr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latin typeface="Palatino Linotype" pitchFamily="18" charset="0"/>
                      </a:endParaRPr>
                    </a:p>
                  </a:txBody>
                  <a:tcPr marL="91447" marR="91447"/>
                </a:tc>
              </a:tr>
            </a:tbl>
          </a:graphicData>
        </a:graphic>
      </p:graphicFrame>
      <p:sp>
        <p:nvSpPr>
          <p:cNvPr id="6" name="Title 1"/>
          <p:cNvSpPr txBox="1">
            <a:spLocks/>
          </p:cNvSpPr>
          <p:nvPr/>
        </p:nvSpPr>
        <p:spPr bwMode="auto">
          <a:xfrm>
            <a:off x="533400" y="1446656"/>
            <a:ext cx="5472112" cy="50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0" hangingPunct="0">
              <a:defRPr/>
            </a:pPr>
            <a:r>
              <a:rPr lang="en-US" b="1" dirty="0">
                <a:latin typeface="Palatino Linotype" pitchFamily="18" charset="0"/>
                <a:ea typeface="+mj-ea"/>
                <a:cs typeface="+mj-cs"/>
              </a:rPr>
              <a:t>Mata </a:t>
            </a:r>
            <a:r>
              <a:rPr lang="en-US" b="1" dirty="0" err="1">
                <a:latin typeface="Palatino Linotype" pitchFamily="18" charset="0"/>
                <a:ea typeface="+mj-ea"/>
                <a:cs typeface="+mj-cs"/>
              </a:rPr>
              <a:t>Kuliah</a:t>
            </a:r>
            <a:r>
              <a:rPr lang="en-US" b="1" dirty="0">
                <a:latin typeface="Palatino Linotype" pitchFamily="18" charset="0"/>
                <a:ea typeface="+mj-ea"/>
                <a:cs typeface="+mj-cs"/>
              </a:rPr>
              <a:t> </a:t>
            </a:r>
            <a:r>
              <a:rPr lang="en-US" b="1" dirty="0" err="1">
                <a:latin typeface="Palatino Linotype" pitchFamily="18" charset="0"/>
                <a:ea typeface="+mj-ea"/>
                <a:cs typeface="+mj-cs"/>
              </a:rPr>
              <a:t>Wajib</a:t>
            </a:r>
            <a:r>
              <a:rPr lang="en-US" b="1" dirty="0">
                <a:latin typeface="Palatino Linotype" pitchFamily="18" charset="0"/>
                <a:ea typeface="+mj-ea"/>
                <a:cs typeface="+mj-cs"/>
              </a:rPr>
              <a:t> </a:t>
            </a:r>
            <a:r>
              <a:rPr lang="en-US" b="1" dirty="0" smtClean="0">
                <a:latin typeface="Palatino Linotype" pitchFamily="18" charset="0"/>
                <a:ea typeface="+mj-ea"/>
                <a:cs typeface="+mj-cs"/>
              </a:rPr>
              <a:t>Program</a:t>
            </a:r>
            <a:endParaRPr lang="en-US" b="1" dirty="0">
              <a:latin typeface="Palatino Linotype" pitchFamily="18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771051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 bwMode="auto">
          <a:xfrm>
            <a:off x="449880" y="451271"/>
            <a:ext cx="7170120" cy="503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just" eaLnBrk="0" hangingPunct="0">
              <a:defRPr/>
            </a:pPr>
            <a:r>
              <a:rPr lang="en-US" sz="2000" b="1" dirty="0">
                <a:latin typeface="Palatino Linotype" pitchFamily="18" charset="0"/>
                <a:ea typeface="+mj-ea"/>
                <a:cs typeface="+mj-cs"/>
              </a:rPr>
              <a:t>Mata </a:t>
            </a:r>
            <a:r>
              <a:rPr lang="en-US" sz="2000" b="1" dirty="0" err="1">
                <a:latin typeface="Palatino Linotype" pitchFamily="18" charset="0"/>
                <a:ea typeface="+mj-ea"/>
                <a:cs typeface="+mj-cs"/>
              </a:rPr>
              <a:t>Kuliah</a:t>
            </a:r>
            <a:r>
              <a:rPr lang="en-US" sz="2000" b="1" dirty="0">
                <a:latin typeface="Palatino Linotype" pitchFamily="18" charset="0"/>
                <a:ea typeface="+mj-ea"/>
                <a:cs typeface="+mj-cs"/>
              </a:rPr>
              <a:t> </a:t>
            </a:r>
            <a:r>
              <a:rPr lang="en-US" sz="2000" b="1" dirty="0" err="1" smtClean="0">
                <a:latin typeface="Palatino Linotype" pitchFamily="18" charset="0"/>
                <a:ea typeface="+mj-ea"/>
                <a:cs typeface="+mj-cs"/>
              </a:rPr>
              <a:t>Pilihan</a:t>
            </a:r>
            <a:r>
              <a:rPr lang="en-US" sz="2000" b="1" dirty="0" smtClean="0">
                <a:latin typeface="Palatino Linotype" pitchFamily="18" charset="0"/>
                <a:ea typeface="+mj-ea"/>
                <a:cs typeface="+mj-cs"/>
              </a:rPr>
              <a:t> (</a:t>
            </a:r>
            <a:r>
              <a:rPr lang="en-US" sz="2000" b="1" dirty="0" err="1" smtClean="0">
                <a:latin typeface="Palatino Linotype" pitchFamily="18" charset="0"/>
                <a:ea typeface="+mj-ea"/>
                <a:cs typeface="+mj-cs"/>
              </a:rPr>
              <a:t>wajib</a:t>
            </a:r>
            <a:r>
              <a:rPr lang="en-US" sz="2000" b="1" dirty="0" smtClean="0">
                <a:latin typeface="Palatino Linotype" pitchFamily="18" charset="0"/>
                <a:ea typeface="+mj-ea"/>
                <a:cs typeface="+mj-cs"/>
              </a:rPr>
              <a:t> </a:t>
            </a:r>
            <a:r>
              <a:rPr lang="en-US" sz="2000" b="1" dirty="0" err="1" smtClean="0">
                <a:latin typeface="Palatino Linotype" pitchFamily="18" charset="0"/>
                <a:ea typeface="+mj-ea"/>
                <a:cs typeface="+mj-cs"/>
              </a:rPr>
              <a:t>mengambil</a:t>
            </a:r>
            <a:r>
              <a:rPr lang="en-US" sz="2000" b="1" dirty="0" smtClean="0">
                <a:latin typeface="Palatino Linotype" pitchFamily="18" charset="0"/>
                <a:ea typeface="+mj-ea"/>
                <a:cs typeface="+mj-cs"/>
              </a:rPr>
              <a:t> 2-4 </a:t>
            </a:r>
            <a:r>
              <a:rPr lang="en-US" sz="2000" b="1" dirty="0" err="1" smtClean="0">
                <a:latin typeface="Palatino Linotype" pitchFamily="18" charset="0"/>
                <a:ea typeface="+mj-ea"/>
                <a:cs typeface="+mj-cs"/>
              </a:rPr>
              <a:t>matakuliah</a:t>
            </a:r>
            <a:r>
              <a:rPr lang="en-US" sz="2000" b="1" dirty="0" smtClean="0">
                <a:latin typeface="Palatino Linotype" pitchFamily="18" charset="0"/>
                <a:ea typeface="+mj-ea"/>
                <a:cs typeface="+mj-cs"/>
              </a:rPr>
              <a:t>)</a:t>
            </a:r>
            <a:endParaRPr lang="en-US" sz="2000" b="1" dirty="0">
              <a:latin typeface="Palatino Linotype" pitchFamily="18" charset="0"/>
              <a:ea typeface="+mj-ea"/>
              <a:cs typeface="+mj-cs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1524809"/>
              </p:ext>
            </p:extLst>
          </p:nvPr>
        </p:nvGraphicFramePr>
        <p:xfrm>
          <a:off x="539750" y="1120602"/>
          <a:ext cx="8137525" cy="39797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4164"/>
                <a:gridCol w="1152214"/>
                <a:gridCol w="3744701"/>
                <a:gridCol w="1008191"/>
                <a:gridCol w="1368255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Palatino Linotype" pitchFamily="18" charset="0"/>
                        </a:rPr>
                        <a:t>No</a:t>
                      </a:r>
                      <a:endParaRPr lang="en-US" sz="1600" dirty="0">
                        <a:latin typeface="Palatino Linotype" pitchFamily="18" charset="0"/>
                      </a:endParaRPr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 smtClean="0">
                          <a:latin typeface="Palatino Linotype" pitchFamily="18" charset="0"/>
                        </a:rPr>
                        <a:t>Kode</a:t>
                      </a:r>
                      <a:endParaRPr lang="en-US" sz="1600" dirty="0">
                        <a:latin typeface="Palatino Linotype" pitchFamily="18" charset="0"/>
                      </a:endParaRPr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Palatino Linotype" pitchFamily="18" charset="0"/>
                        </a:rPr>
                        <a:t>Mata </a:t>
                      </a:r>
                      <a:r>
                        <a:rPr lang="en-US" sz="1600" dirty="0" err="1" smtClean="0">
                          <a:latin typeface="Palatino Linotype" pitchFamily="18" charset="0"/>
                        </a:rPr>
                        <a:t>Kuliah</a:t>
                      </a:r>
                      <a:endParaRPr lang="en-US" sz="1600" dirty="0">
                        <a:latin typeface="Palatino Linotype" pitchFamily="18" charset="0"/>
                      </a:endParaRPr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Palatino Linotype" pitchFamily="18" charset="0"/>
                        </a:rPr>
                        <a:t>SKS</a:t>
                      </a:r>
                      <a:endParaRPr lang="en-US" sz="1600" dirty="0">
                        <a:latin typeface="Palatino Linotype" pitchFamily="18" charset="0"/>
                      </a:endParaRPr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Palatino Linotype" pitchFamily="18" charset="0"/>
                        </a:rPr>
                        <a:t>Semester</a:t>
                      </a:r>
                      <a:endParaRPr lang="en-US" sz="1600" dirty="0">
                        <a:latin typeface="Palatino Linotype" pitchFamily="18" charset="0"/>
                      </a:endParaRPr>
                    </a:p>
                  </a:txBody>
                  <a:tcPr marL="91447" marR="91447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Palatino Linotype" pitchFamily="18" charset="0"/>
                        </a:rPr>
                        <a:t>1</a:t>
                      </a:r>
                      <a:endParaRPr lang="en-US" sz="1600" dirty="0">
                        <a:latin typeface="Palatino Linotype" pitchFamily="18" charset="0"/>
                      </a:endParaRPr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Palatino Linotype" pitchFamily="18" charset="0"/>
                        </a:rPr>
                        <a:t>EKP 6302</a:t>
                      </a:r>
                      <a:endParaRPr lang="en-US" sz="1600" dirty="0">
                        <a:latin typeface="Palatino Linotype" pitchFamily="18" charset="0"/>
                      </a:endParaRPr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r>
                        <a:rPr lang="en-US" sz="1600" dirty="0" err="1" smtClean="0">
                          <a:latin typeface="Palatino Linotype" pitchFamily="18" charset="0"/>
                        </a:rPr>
                        <a:t>Ekonomi</a:t>
                      </a:r>
                      <a:r>
                        <a:rPr lang="en-US" sz="1600" dirty="0" smtClean="0">
                          <a:latin typeface="Palatino Linotype" pitchFamily="18" charset="0"/>
                        </a:rPr>
                        <a:t> </a:t>
                      </a:r>
                      <a:r>
                        <a:rPr lang="en-US" sz="1600" dirty="0" err="1" smtClean="0">
                          <a:latin typeface="Palatino Linotype" pitchFamily="18" charset="0"/>
                        </a:rPr>
                        <a:t>Persaingan</a:t>
                      </a:r>
                      <a:endParaRPr lang="en-US" sz="1600" dirty="0">
                        <a:latin typeface="Palatino Linotype" pitchFamily="18" charset="0"/>
                      </a:endParaRPr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Palatino Linotype" pitchFamily="18" charset="0"/>
                        </a:rPr>
                        <a:t>3</a:t>
                      </a:r>
                      <a:endParaRPr lang="en-US" sz="1600" dirty="0">
                        <a:latin typeface="Palatino Linotype" pitchFamily="18" charset="0"/>
                      </a:endParaRPr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Palatino Linotype" pitchFamily="18" charset="0"/>
                        </a:rPr>
                        <a:t>1/2/3</a:t>
                      </a:r>
                      <a:endParaRPr lang="en-US" sz="1600" dirty="0">
                        <a:latin typeface="Palatino Linotype" pitchFamily="18" charset="0"/>
                      </a:endParaRPr>
                    </a:p>
                  </a:txBody>
                  <a:tcPr marL="91447" marR="91447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Palatino Linotype" pitchFamily="18" charset="0"/>
                        </a:rPr>
                        <a:t>2</a:t>
                      </a:r>
                      <a:endParaRPr lang="en-US" sz="1600" dirty="0">
                        <a:latin typeface="Palatino Linotype" pitchFamily="18" charset="0"/>
                      </a:endParaRPr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latin typeface="Palatino Linotype" pitchFamily="18" charset="0"/>
                        </a:rPr>
                        <a:t>EKP 6303</a:t>
                      </a:r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latin typeface="Palatino Linotype" pitchFamily="18" charset="0"/>
                        </a:rPr>
                        <a:t>Ekonomi</a:t>
                      </a:r>
                      <a:r>
                        <a:rPr lang="en-US" baseline="0" dirty="0" smtClean="0">
                          <a:latin typeface="Palatino Linotype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Palatino Linotype" pitchFamily="18" charset="0"/>
                        </a:rPr>
                        <a:t>Koperasi</a:t>
                      </a:r>
                      <a:endParaRPr lang="en-US" dirty="0">
                        <a:latin typeface="Palatino Linotype" pitchFamily="18" charset="0"/>
                      </a:endParaRPr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Palatino Linotype" pitchFamily="18" charset="0"/>
                        </a:rPr>
                        <a:t>3</a:t>
                      </a:r>
                      <a:endParaRPr lang="en-US" sz="1600" dirty="0">
                        <a:latin typeface="Palatino Linotype" pitchFamily="18" charset="0"/>
                      </a:endParaRPr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latin typeface="Palatino Linotype" pitchFamily="18" charset="0"/>
                        </a:rPr>
                        <a:t>1/2/3</a:t>
                      </a:r>
                    </a:p>
                  </a:txBody>
                  <a:tcPr marL="91447" marR="91447"/>
                </a:tc>
              </a:tr>
              <a:tr h="43387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Palatino Linotype" pitchFamily="18" charset="0"/>
                        </a:rPr>
                        <a:t>3</a:t>
                      </a:r>
                      <a:endParaRPr lang="en-US" sz="1600" dirty="0">
                        <a:latin typeface="Palatino Linotype" pitchFamily="18" charset="0"/>
                      </a:endParaRPr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latin typeface="Palatino Linotype" pitchFamily="18" charset="0"/>
                        </a:rPr>
                        <a:t>EKP 6304</a:t>
                      </a:r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latin typeface="Palatino Linotype" pitchFamily="18" charset="0"/>
                        </a:rPr>
                        <a:t>Ekonomi</a:t>
                      </a:r>
                      <a:r>
                        <a:rPr lang="en-US" dirty="0" smtClean="0">
                          <a:latin typeface="Palatino Linotype" pitchFamily="18" charset="0"/>
                        </a:rPr>
                        <a:t> </a:t>
                      </a:r>
                      <a:r>
                        <a:rPr lang="en-US" dirty="0" err="1" smtClean="0">
                          <a:latin typeface="Palatino Linotype" pitchFamily="18" charset="0"/>
                        </a:rPr>
                        <a:t>Lingkungan</a:t>
                      </a:r>
                      <a:endParaRPr lang="en-US" dirty="0">
                        <a:latin typeface="Palatino Linotype" pitchFamily="18" charset="0"/>
                      </a:endParaRPr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Palatino Linotype" pitchFamily="18" charset="0"/>
                        </a:rPr>
                        <a:t>3</a:t>
                      </a:r>
                      <a:endParaRPr lang="en-US" sz="1600" dirty="0">
                        <a:latin typeface="Palatino Linotype" pitchFamily="18" charset="0"/>
                      </a:endParaRPr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latin typeface="Palatino Linotype" pitchFamily="18" charset="0"/>
                        </a:rPr>
                        <a:t>1/2/3</a:t>
                      </a:r>
                      <a:endParaRPr lang="en-US" sz="1600" dirty="0">
                        <a:latin typeface="Palatino Linotype" pitchFamily="18" charset="0"/>
                      </a:endParaRPr>
                    </a:p>
                  </a:txBody>
                  <a:tcPr marL="91447" marR="91447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Palatino Linotype" pitchFamily="18" charset="0"/>
                        </a:rPr>
                        <a:t>4</a:t>
                      </a:r>
                      <a:endParaRPr lang="en-US" sz="1600" dirty="0">
                        <a:latin typeface="Palatino Linotype" pitchFamily="18" charset="0"/>
                      </a:endParaRPr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latin typeface="Palatino Linotype" pitchFamily="18" charset="0"/>
                        </a:rPr>
                        <a:t>EKP 6223</a:t>
                      </a:r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r>
                        <a:rPr lang="en-US" sz="1600" dirty="0" err="1" smtClean="0">
                          <a:latin typeface="Palatino Linotype" pitchFamily="18" charset="0"/>
                        </a:rPr>
                        <a:t>Ekonomi</a:t>
                      </a:r>
                      <a:r>
                        <a:rPr lang="id-ID" sz="1600" baseline="0" dirty="0" smtClean="0">
                          <a:latin typeface="Palatino Linotype" pitchFamily="18" charset="0"/>
                        </a:rPr>
                        <a:t> Kelembagaan dan Politik</a:t>
                      </a:r>
                      <a:endParaRPr lang="en-US" sz="1600" dirty="0">
                        <a:latin typeface="Palatino Linotype" pitchFamily="18" charset="0"/>
                      </a:endParaRPr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Palatino Linotype" pitchFamily="18" charset="0"/>
                        </a:rPr>
                        <a:t>3</a:t>
                      </a:r>
                      <a:endParaRPr lang="en-US" sz="1600" dirty="0">
                        <a:latin typeface="Palatino Linotype" pitchFamily="18" charset="0"/>
                      </a:endParaRPr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latin typeface="Palatino Linotype" pitchFamily="18" charset="0"/>
                        </a:rPr>
                        <a:t>1/2/3</a:t>
                      </a:r>
                    </a:p>
                  </a:txBody>
                  <a:tcPr marL="91447" marR="91447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Palatino Linotype" pitchFamily="18" charset="0"/>
                        </a:rPr>
                        <a:t>5</a:t>
                      </a:r>
                      <a:endParaRPr lang="en-US" sz="1600" dirty="0">
                        <a:latin typeface="Palatino Linotype" pitchFamily="18" charset="0"/>
                      </a:endParaRPr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latin typeface="Palatino Linotype" pitchFamily="18" charset="0"/>
                        </a:rPr>
                        <a:t>EKP 6224</a:t>
                      </a:r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r>
                        <a:rPr lang="id-ID" sz="1600" dirty="0" smtClean="0">
                          <a:latin typeface="Palatino Linotype" pitchFamily="18" charset="0"/>
                        </a:rPr>
                        <a:t>Penganggaran sektor publik</a:t>
                      </a:r>
                      <a:endParaRPr lang="en-US" sz="1600" dirty="0">
                        <a:latin typeface="Palatino Linotype" pitchFamily="18" charset="0"/>
                      </a:endParaRPr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Palatino Linotype" pitchFamily="18" charset="0"/>
                        </a:rPr>
                        <a:t>3</a:t>
                      </a:r>
                      <a:endParaRPr lang="en-US" sz="1600" dirty="0">
                        <a:latin typeface="Palatino Linotype" pitchFamily="18" charset="0"/>
                      </a:endParaRPr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latin typeface="Palatino Linotype" pitchFamily="18" charset="0"/>
                        </a:rPr>
                        <a:t>1/2/3</a:t>
                      </a:r>
                    </a:p>
                  </a:txBody>
                  <a:tcPr marL="91447" marR="91447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Palatino Linotype" pitchFamily="18" charset="0"/>
                        </a:rPr>
                        <a:t>6</a:t>
                      </a:r>
                      <a:endParaRPr lang="en-US" sz="1600" dirty="0">
                        <a:latin typeface="Palatino Linotype" pitchFamily="18" charset="0"/>
                      </a:endParaRPr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latin typeface="Palatino Linotype" pitchFamily="18" charset="0"/>
                        </a:rPr>
                        <a:t>EKP 6202</a:t>
                      </a:r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r>
                        <a:rPr lang="en-US" sz="1600" dirty="0" err="1" smtClean="0">
                          <a:latin typeface="Palatino Linotype" pitchFamily="18" charset="0"/>
                        </a:rPr>
                        <a:t>Perencanaan</a:t>
                      </a:r>
                      <a:r>
                        <a:rPr lang="en-US" sz="1600" dirty="0" smtClean="0">
                          <a:latin typeface="Palatino Linotype" pitchFamily="18" charset="0"/>
                        </a:rPr>
                        <a:t> Pembangunan </a:t>
                      </a:r>
                      <a:r>
                        <a:rPr lang="en-US" sz="1600" dirty="0" err="1" smtClean="0">
                          <a:latin typeface="Palatino Linotype" pitchFamily="18" charset="0"/>
                        </a:rPr>
                        <a:t>dan</a:t>
                      </a:r>
                      <a:r>
                        <a:rPr lang="en-US" sz="1600" dirty="0" smtClean="0">
                          <a:latin typeface="Palatino Linotype" pitchFamily="18" charset="0"/>
                        </a:rPr>
                        <a:t> </a:t>
                      </a:r>
                      <a:r>
                        <a:rPr lang="en-US" sz="1600" dirty="0" err="1" smtClean="0">
                          <a:latin typeface="Palatino Linotype" pitchFamily="18" charset="0"/>
                        </a:rPr>
                        <a:t>Ekonomi</a:t>
                      </a:r>
                      <a:r>
                        <a:rPr lang="en-US" sz="1600" dirty="0" smtClean="0">
                          <a:latin typeface="Palatino Linotype" pitchFamily="18" charset="0"/>
                        </a:rPr>
                        <a:t> </a:t>
                      </a:r>
                      <a:r>
                        <a:rPr lang="en-US" sz="1600" dirty="0" err="1" smtClean="0">
                          <a:latin typeface="Palatino Linotype" pitchFamily="18" charset="0"/>
                        </a:rPr>
                        <a:t>Bencana</a:t>
                      </a:r>
                      <a:endParaRPr lang="en-US" sz="1600" dirty="0">
                        <a:latin typeface="Palatino Linotype" pitchFamily="18" charset="0"/>
                      </a:endParaRPr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Palatino Linotype" pitchFamily="18" charset="0"/>
                        </a:rPr>
                        <a:t>3</a:t>
                      </a:r>
                      <a:endParaRPr lang="en-US" sz="1600" dirty="0">
                        <a:latin typeface="Palatino Linotype" pitchFamily="18" charset="0"/>
                      </a:endParaRPr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latin typeface="Palatino Linotype" pitchFamily="18" charset="0"/>
                        </a:rPr>
                        <a:t>1/2/3</a:t>
                      </a:r>
                    </a:p>
                  </a:txBody>
                  <a:tcPr marL="91447" marR="91447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Palatino Linotype" pitchFamily="18" charset="0"/>
                        </a:rPr>
                        <a:t>7</a:t>
                      </a:r>
                      <a:endParaRPr lang="en-US" sz="1600" dirty="0">
                        <a:latin typeface="Palatino Linotype" pitchFamily="18" charset="0"/>
                      </a:endParaRPr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latin typeface="Palatino Linotype" pitchFamily="18" charset="0"/>
                        </a:rPr>
                        <a:t>EKP 6208</a:t>
                      </a:r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r>
                        <a:rPr lang="en-US" sz="1600" dirty="0" err="1" smtClean="0">
                          <a:latin typeface="Palatino Linotype" pitchFamily="18" charset="0"/>
                        </a:rPr>
                        <a:t>Ekonomi</a:t>
                      </a:r>
                      <a:r>
                        <a:rPr lang="en-US" sz="1600" dirty="0" smtClean="0">
                          <a:latin typeface="Palatino Linotype" pitchFamily="18" charset="0"/>
                        </a:rPr>
                        <a:t> </a:t>
                      </a:r>
                      <a:r>
                        <a:rPr lang="en-US" sz="1600" dirty="0" err="1" smtClean="0">
                          <a:latin typeface="Palatino Linotype" pitchFamily="18" charset="0"/>
                        </a:rPr>
                        <a:t>Resiko</a:t>
                      </a:r>
                      <a:r>
                        <a:rPr lang="en-US" sz="1600" dirty="0" smtClean="0">
                          <a:latin typeface="Palatino Linotype" pitchFamily="18" charset="0"/>
                        </a:rPr>
                        <a:t> </a:t>
                      </a:r>
                      <a:r>
                        <a:rPr lang="en-US" sz="1600" dirty="0" err="1" smtClean="0">
                          <a:latin typeface="Palatino Linotype" pitchFamily="18" charset="0"/>
                        </a:rPr>
                        <a:t>Keuangan</a:t>
                      </a:r>
                      <a:endParaRPr lang="en-US" sz="1600" dirty="0">
                        <a:latin typeface="Palatino Linotype" pitchFamily="18" charset="0"/>
                      </a:endParaRPr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Palatino Linotype" pitchFamily="18" charset="0"/>
                        </a:rPr>
                        <a:t>3</a:t>
                      </a:r>
                      <a:endParaRPr lang="en-US" sz="1600" dirty="0">
                        <a:latin typeface="Palatino Linotype" pitchFamily="18" charset="0"/>
                      </a:endParaRPr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latin typeface="Palatino Linotype" pitchFamily="18" charset="0"/>
                        </a:rPr>
                        <a:t>1/2/3</a:t>
                      </a:r>
                    </a:p>
                  </a:txBody>
                  <a:tcPr marL="91447" marR="91447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Palatino Linotype" pitchFamily="18" charset="0"/>
                        </a:rPr>
                        <a:t>8</a:t>
                      </a:r>
                      <a:endParaRPr lang="en-US" sz="1600" dirty="0">
                        <a:latin typeface="Palatino Linotype" pitchFamily="18" charset="0"/>
                      </a:endParaRPr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latin typeface="Palatino Linotype" pitchFamily="18" charset="0"/>
                        </a:rPr>
                        <a:t>EKP 6214</a:t>
                      </a:r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r>
                        <a:rPr lang="en-US" sz="1600" dirty="0" err="1" smtClean="0">
                          <a:latin typeface="Palatino Linotype" pitchFamily="18" charset="0"/>
                        </a:rPr>
                        <a:t>Migrasi</a:t>
                      </a:r>
                      <a:r>
                        <a:rPr lang="en-US" sz="1600" dirty="0" smtClean="0">
                          <a:latin typeface="Palatino Linotype" pitchFamily="18" charset="0"/>
                        </a:rPr>
                        <a:t> </a:t>
                      </a:r>
                      <a:r>
                        <a:rPr lang="en-US" sz="1600" dirty="0" err="1" smtClean="0">
                          <a:latin typeface="Palatino Linotype" pitchFamily="18" charset="0"/>
                        </a:rPr>
                        <a:t>dan</a:t>
                      </a:r>
                      <a:r>
                        <a:rPr lang="en-US" sz="1600" dirty="0" smtClean="0">
                          <a:latin typeface="Palatino Linotype" pitchFamily="18" charset="0"/>
                        </a:rPr>
                        <a:t> </a:t>
                      </a:r>
                      <a:r>
                        <a:rPr lang="en-US" sz="1600" dirty="0" err="1" smtClean="0">
                          <a:latin typeface="Palatino Linotype" pitchFamily="18" charset="0"/>
                        </a:rPr>
                        <a:t>Ketenagakerjaan</a:t>
                      </a:r>
                      <a:endParaRPr lang="en-US" sz="1600" dirty="0">
                        <a:latin typeface="Palatino Linotype" pitchFamily="18" charset="0"/>
                      </a:endParaRPr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Palatino Linotype" pitchFamily="18" charset="0"/>
                        </a:rPr>
                        <a:t>3</a:t>
                      </a:r>
                      <a:endParaRPr lang="en-US" sz="1600" dirty="0">
                        <a:latin typeface="Palatino Linotype" pitchFamily="18" charset="0"/>
                      </a:endParaRPr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latin typeface="Palatino Linotype" pitchFamily="18" charset="0"/>
                        </a:rPr>
                        <a:t>1/2/3</a:t>
                      </a:r>
                    </a:p>
                  </a:txBody>
                  <a:tcPr marL="91447" marR="91447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atin typeface="Palatino Linotype" pitchFamily="18" charset="0"/>
                      </a:endParaRPr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Palatino Linotype" pitchFamily="18" charset="0"/>
                      </a:endParaRPr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 smtClean="0">
                          <a:latin typeface="Palatino Linotype" pitchFamily="18" charset="0"/>
                        </a:rPr>
                        <a:t>Jumlah</a:t>
                      </a:r>
                      <a:r>
                        <a:rPr lang="en-US" sz="1600" dirty="0" smtClean="0">
                          <a:latin typeface="Palatino Linotype" pitchFamily="18" charset="0"/>
                        </a:rPr>
                        <a:t> SKS </a:t>
                      </a:r>
                      <a:endParaRPr lang="en-US" sz="1600" dirty="0">
                        <a:latin typeface="Palatino Linotype" pitchFamily="18" charset="0"/>
                      </a:endParaRPr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Palatino Linotype" pitchFamily="18" charset="0"/>
                        </a:rPr>
                        <a:t>24</a:t>
                      </a:r>
                      <a:endParaRPr lang="en-US" sz="1600" dirty="0">
                        <a:latin typeface="Palatino Linotype" pitchFamily="18" charset="0"/>
                      </a:endParaRPr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atin typeface="Palatino Linotype" pitchFamily="18" charset="0"/>
                      </a:endParaRPr>
                    </a:p>
                  </a:txBody>
                  <a:tcPr marL="91447" marR="91447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352296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 bwMode="auto">
          <a:xfrm>
            <a:off x="436232" y="765175"/>
            <a:ext cx="7564768" cy="503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just" eaLnBrk="0" hangingPunct="0">
              <a:defRPr/>
            </a:pPr>
            <a:r>
              <a:rPr lang="en-US" sz="2000" b="1" dirty="0">
                <a:latin typeface="Palatino Linotype" pitchFamily="18" charset="0"/>
                <a:ea typeface="+mj-ea"/>
                <a:cs typeface="+mj-cs"/>
              </a:rPr>
              <a:t>Mata </a:t>
            </a:r>
            <a:r>
              <a:rPr lang="en-US" sz="2000" b="1" dirty="0" err="1">
                <a:latin typeface="Palatino Linotype" pitchFamily="18" charset="0"/>
                <a:ea typeface="+mj-ea"/>
                <a:cs typeface="+mj-cs"/>
              </a:rPr>
              <a:t>Kuliah</a:t>
            </a:r>
            <a:r>
              <a:rPr lang="en-US" sz="2000" b="1" dirty="0">
                <a:latin typeface="Palatino Linotype" pitchFamily="18" charset="0"/>
                <a:ea typeface="+mj-ea"/>
                <a:cs typeface="+mj-cs"/>
              </a:rPr>
              <a:t> </a:t>
            </a:r>
            <a:r>
              <a:rPr lang="en-US" sz="2000" b="1" dirty="0" err="1" smtClean="0">
                <a:latin typeface="Palatino Linotype" pitchFamily="18" charset="0"/>
                <a:ea typeface="+mj-ea"/>
                <a:cs typeface="+mj-cs"/>
              </a:rPr>
              <a:t>Minat</a:t>
            </a:r>
            <a:r>
              <a:rPr lang="en-US" sz="2000" b="1" dirty="0" smtClean="0">
                <a:latin typeface="Palatino Linotype" pitchFamily="18" charset="0"/>
                <a:ea typeface="+mj-ea"/>
                <a:cs typeface="+mj-cs"/>
              </a:rPr>
              <a:t>/</a:t>
            </a:r>
            <a:r>
              <a:rPr lang="en-US" sz="2000" b="1" dirty="0" err="1" smtClean="0">
                <a:latin typeface="Palatino Linotype" pitchFamily="18" charset="0"/>
                <a:ea typeface="+mj-ea"/>
                <a:cs typeface="+mj-cs"/>
              </a:rPr>
              <a:t>Konsentrasi</a:t>
            </a:r>
            <a:endParaRPr lang="en-US" sz="2000" b="1" dirty="0">
              <a:latin typeface="Palatino Linotype" pitchFamily="18" charset="0"/>
              <a:ea typeface="+mj-ea"/>
              <a:cs typeface="+mj-cs"/>
            </a:endParaRPr>
          </a:p>
          <a:p>
            <a:pPr algn="just" eaLnBrk="0" hangingPunct="0">
              <a:defRPr/>
            </a:pPr>
            <a:r>
              <a:rPr lang="en-US" sz="2000" b="1" dirty="0" err="1" smtClean="0">
                <a:latin typeface="Palatino Linotype" pitchFamily="18" charset="0"/>
                <a:ea typeface="+mj-ea"/>
                <a:cs typeface="+mj-cs"/>
              </a:rPr>
              <a:t>Perencanaan</a:t>
            </a:r>
            <a:r>
              <a:rPr lang="en-US" sz="2000" b="1" dirty="0" smtClean="0">
                <a:latin typeface="Palatino Linotype" pitchFamily="18" charset="0"/>
                <a:ea typeface="+mj-ea"/>
                <a:cs typeface="+mj-cs"/>
              </a:rPr>
              <a:t> Pembangunan </a:t>
            </a:r>
            <a:r>
              <a:rPr lang="en-US" sz="2000" b="1" dirty="0" err="1" smtClean="0">
                <a:latin typeface="Palatino Linotype" pitchFamily="18" charset="0"/>
                <a:ea typeface="+mj-ea"/>
                <a:cs typeface="+mj-cs"/>
              </a:rPr>
              <a:t>dan</a:t>
            </a:r>
            <a:r>
              <a:rPr lang="en-US" sz="2000" b="1" dirty="0" smtClean="0">
                <a:latin typeface="Palatino Linotype" pitchFamily="18" charset="0"/>
                <a:ea typeface="+mj-ea"/>
                <a:cs typeface="+mj-cs"/>
              </a:rPr>
              <a:t> </a:t>
            </a:r>
            <a:r>
              <a:rPr lang="en-US" sz="2000" b="1" dirty="0" err="1" smtClean="0">
                <a:latin typeface="Palatino Linotype" pitchFamily="18" charset="0"/>
                <a:ea typeface="+mj-ea"/>
                <a:cs typeface="+mj-cs"/>
              </a:rPr>
              <a:t>Keuangan</a:t>
            </a:r>
            <a:r>
              <a:rPr lang="en-US" sz="2000" b="1" dirty="0" smtClean="0">
                <a:latin typeface="Palatino Linotype" pitchFamily="18" charset="0"/>
                <a:ea typeface="+mj-ea"/>
                <a:cs typeface="+mj-cs"/>
              </a:rPr>
              <a:t> Daerah</a:t>
            </a:r>
            <a:endParaRPr lang="en-US" sz="2000" b="1" dirty="0">
              <a:latin typeface="Palatino Linotype" pitchFamily="18" charset="0"/>
              <a:ea typeface="+mj-ea"/>
              <a:cs typeface="+mj-cs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6936458"/>
              </p:ext>
            </p:extLst>
          </p:nvPr>
        </p:nvGraphicFramePr>
        <p:xfrm>
          <a:off x="539750" y="1557338"/>
          <a:ext cx="8137525" cy="2702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4164"/>
                <a:gridCol w="1152214"/>
                <a:gridCol w="3888728"/>
                <a:gridCol w="864164"/>
                <a:gridCol w="1368255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Palatino Linotype" pitchFamily="18" charset="0"/>
                        </a:rPr>
                        <a:t>No</a:t>
                      </a:r>
                      <a:endParaRPr lang="en-US" sz="1600" dirty="0">
                        <a:latin typeface="Palatino Linotype" pitchFamily="18" charset="0"/>
                      </a:endParaRPr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 smtClean="0">
                          <a:latin typeface="Palatino Linotype" pitchFamily="18" charset="0"/>
                        </a:rPr>
                        <a:t>Kode</a:t>
                      </a:r>
                      <a:endParaRPr lang="en-US" sz="1600" dirty="0">
                        <a:latin typeface="Palatino Linotype" pitchFamily="18" charset="0"/>
                      </a:endParaRPr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Palatino Linotype" pitchFamily="18" charset="0"/>
                        </a:rPr>
                        <a:t>Mata </a:t>
                      </a:r>
                      <a:r>
                        <a:rPr lang="en-US" sz="1600" dirty="0" err="1" smtClean="0">
                          <a:latin typeface="Palatino Linotype" pitchFamily="18" charset="0"/>
                        </a:rPr>
                        <a:t>Kuliah</a:t>
                      </a:r>
                      <a:endParaRPr lang="en-US" sz="1600" dirty="0">
                        <a:latin typeface="Palatino Linotype" pitchFamily="18" charset="0"/>
                      </a:endParaRPr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Palatino Linotype" pitchFamily="18" charset="0"/>
                        </a:rPr>
                        <a:t>SKS</a:t>
                      </a:r>
                      <a:endParaRPr lang="en-US" sz="1600" dirty="0">
                        <a:latin typeface="Palatino Linotype" pitchFamily="18" charset="0"/>
                      </a:endParaRPr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Palatino Linotype" pitchFamily="18" charset="0"/>
                        </a:rPr>
                        <a:t>Semester</a:t>
                      </a:r>
                      <a:endParaRPr lang="en-US" sz="1600" dirty="0">
                        <a:latin typeface="Palatino Linotype" pitchFamily="18" charset="0"/>
                      </a:endParaRPr>
                    </a:p>
                  </a:txBody>
                  <a:tcPr marL="91447" marR="91447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Palatino Linotype" pitchFamily="18" charset="0"/>
                        </a:rPr>
                        <a:t>1</a:t>
                      </a:r>
                      <a:endParaRPr lang="en-US" sz="1600" dirty="0">
                        <a:latin typeface="Palatino Linotype" pitchFamily="18" charset="0"/>
                      </a:endParaRPr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Palatino Linotype" pitchFamily="18" charset="0"/>
                        </a:rPr>
                        <a:t>EKP 620</a:t>
                      </a:r>
                      <a:r>
                        <a:rPr lang="id-ID" sz="1600" dirty="0" smtClean="0">
                          <a:latin typeface="Palatino Linotype" pitchFamily="18" charset="0"/>
                        </a:rPr>
                        <a:t>5</a:t>
                      </a:r>
                      <a:endParaRPr lang="en-US" sz="1600" dirty="0">
                        <a:latin typeface="Palatino Linotype" pitchFamily="18" charset="0"/>
                      </a:endParaRPr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r>
                        <a:rPr lang="en-US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Perencanaan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dan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kebijakan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pembangunan</a:t>
                      </a:r>
                      <a:endParaRPr lang="en-US" sz="1600" dirty="0">
                        <a:latin typeface="Palatino Linotype" pitchFamily="18" charset="0"/>
                      </a:endParaRPr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Palatino Linotype" pitchFamily="18" charset="0"/>
                        </a:rPr>
                        <a:t>3</a:t>
                      </a:r>
                      <a:endParaRPr lang="en-US" sz="1600" dirty="0">
                        <a:latin typeface="Palatino Linotype" pitchFamily="18" charset="0"/>
                      </a:endParaRPr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Palatino Linotype" pitchFamily="18" charset="0"/>
                        </a:rPr>
                        <a:t>3</a:t>
                      </a:r>
                      <a:endParaRPr lang="en-US" sz="1600" dirty="0">
                        <a:latin typeface="Palatino Linotype" pitchFamily="18" charset="0"/>
                      </a:endParaRPr>
                    </a:p>
                  </a:txBody>
                  <a:tcPr marL="91447" marR="91447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Palatino Linotype" pitchFamily="18" charset="0"/>
                        </a:rPr>
                        <a:t>2</a:t>
                      </a:r>
                      <a:endParaRPr lang="en-US" sz="1600" dirty="0">
                        <a:latin typeface="Palatino Linotype" pitchFamily="18" charset="0"/>
                      </a:endParaRPr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latin typeface="Palatino Linotype" pitchFamily="18" charset="0"/>
                        </a:rPr>
                        <a:t>EKP 6203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 smtClean="0">
                        <a:latin typeface="Palatino Linotype" pitchFamily="18" charset="0"/>
                      </a:endParaRPr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r>
                        <a:rPr lang="en-US" sz="1600" dirty="0" err="1" smtClean="0">
                          <a:latin typeface="Palatino Linotype" pitchFamily="18" charset="0"/>
                        </a:rPr>
                        <a:t>Ekonomi</a:t>
                      </a:r>
                      <a:r>
                        <a:rPr lang="en-US" sz="1600" dirty="0" smtClean="0">
                          <a:latin typeface="Palatino Linotype" pitchFamily="18" charset="0"/>
                        </a:rPr>
                        <a:t> Regional </a:t>
                      </a:r>
                      <a:r>
                        <a:rPr lang="en-US" sz="1600" dirty="0" err="1" smtClean="0">
                          <a:latin typeface="Palatino Linotype" pitchFamily="18" charset="0"/>
                        </a:rPr>
                        <a:t>dan</a:t>
                      </a:r>
                      <a:r>
                        <a:rPr lang="en-US" sz="1600" dirty="0" smtClean="0">
                          <a:latin typeface="Palatino Linotype" pitchFamily="18" charset="0"/>
                        </a:rPr>
                        <a:t> </a:t>
                      </a:r>
                      <a:r>
                        <a:rPr lang="en-US" sz="1600" dirty="0" err="1" smtClean="0">
                          <a:latin typeface="Palatino Linotype" pitchFamily="18" charset="0"/>
                        </a:rPr>
                        <a:t>Pengembangan</a:t>
                      </a:r>
                      <a:r>
                        <a:rPr lang="en-US" sz="1600" dirty="0" smtClean="0">
                          <a:latin typeface="Palatino Linotype" pitchFamily="18" charset="0"/>
                        </a:rPr>
                        <a:t> Wilayah</a:t>
                      </a:r>
                      <a:endParaRPr lang="en-US" sz="1600" dirty="0">
                        <a:latin typeface="Palatino Linotype" pitchFamily="18" charset="0"/>
                      </a:endParaRPr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latin typeface="Palatino Linotype" pitchFamily="18" charset="0"/>
                        </a:rPr>
                        <a:t>3</a:t>
                      </a:r>
                      <a:endParaRPr lang="en-US" sz="1600" dirty="0">
                        <a:latin typeface="Palatino Linotype" pitchFamily="18" charset="0"/>
                      </a:endParaRPr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Palatino Linotype" pitchFamily="18" charset="0"/>
                        </a:rPr>
                        <a:t>3</a:t>
                      </a:r>
                      <a:endParaRPr lang="en-US" sz="1600" dirty="0">
                        <a:latin typeface="Palatino Linotype" pitchFamily="18" charset="0"/>
                      </a:endParaRPr>
                    </a:p>
                  </a:txBody>
                  <a:tcPr marL="91447" marR="91447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Palatino Linotype" pitchFamily="18" charset="0"/>
                        </a:rPr>
                        <a:t>3</a:t>
                      </a:r>
                      <a:endParaRPr lang="en-US" sz="1600" dirty="0">
                        <a:latin typeface="Palatino Linotype" pitchFamily="18" charset="0"/>
                      </a:endParaRPr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latin typeface="Palatino Linotype" pitchFamily="18" charset="0"/>
                        </a:rPr>
                        <a:t>EKP 6211</a:t>
                      </a:r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r>
                        <a:rPr lang="en-US" sz="1600" dirty="0" err="1" smtClean="0">
                          <a:latin typeface="Palatino Linotype" pitchFamily="18" charset="0"/>
                        </a:rPr>
                        <a:t>Keuangan</a:t>
                      </a:r>
                      <a:r>
                        <a:rPr lang="en-US" sz="1600" dirty="0" smtClean="0">
                          <a:latin typeface="Palatino Linotype" pitchFamily="18" charset="0"/>
                        </a:rPr>
                        <a:t> Daerah</a:t>
                      </a:r>
                      <a:endParaRPr lang="en-US" sz="1600" dirty="0">
                        <a:latin typeface="Palatino Linotype" pitchFamily="18" charset="0"/>
                      </a:endParaRPr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Palatino Linotype" pitchFamily="18" charset="0"/>
                        </a:rPr>
                        <a:t>3</a:t>
                      </a:r>
                      <a:endParaRPr lang="en-US" sz="1600" dirty="0">
                        <a:latin typeface="Palatino Linotype" pitchFamily="18" charset="0"/>
                      </a:endParaRPr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Palatino Linotype" pitchFamily="18" charset="0"/>
                        </a:rPr>
                        <a:t>3</a:t>
                      </a:r>
                      <a:endParaRPr lang="en-US" sz="1600" dirty="0">
                        <a:latin typeface="Palatino Linotype" pitchFamily="18" charset="0"/>
                      </a:endParaRPr>
                    </a:p>
                  </a:txBody>
                  <a:tcPr marL="91447" marR="91447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Palatino Linotype" pitchFamily="18" charset="0"/>
                        </a:rPr>
                        <a:t>4</a:t>
                      </a:r>
                      <a:endParaRPr lang="en-US" sz="1600" dirty="0">
                        <a:latin typeface="Palatino Linotype" pitchFamily="18" charset="0"/>
                      </a:endParaRPr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latin typeface="Palatino Linotype" pitchFamily="18" charset="0"/>
                        </a:rPr>
                        <a:t>EKP 6209</a:t>
                      </a:r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r>
                        <a:rPr lang="en-US" sz="1600" dirty="0" err="1" smtClean="0">
                          <a:latin typeface="Palatino Linotype" pitchFamily="18" charset="0"/>
                        </a:rPr>
                        <a:t>Ekonomi</a:t>
                      </a:r>
                      <a:r>
                        <a:rPr lang="en-US" sz="1600" dirty="0" smtClean="0">
                          <a:latin typeface="Palatino Linotype" pitchFamily="18" charset="0"/>
                        </a:rPr>
                        <a:t> </a:t>
                      </a:r>
                      <a:r>
                        <a:rPr lang="en-US" sz="1600" dirty="0" err="1" smtClean="0">
                          <a:latin typeface="Palatino Linotype" pitchFamily="18" charset="0"/>
                        </a:rPr>
                        <a:t>Publik</a:t>
                      </a:r>
                      <a:endParaRPr lang="en-US" sz="1600" dirty="0">
                        <a:latin typeface="Palatino Linotype" pitchFamily="18" charset="0"/>
                      </a:endParaRPr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Palatino Linotype" pitchFamily="18" charset="0"/>
                        </a:rPr>
                        <a:t>3</a:t>
                      </a:r>
                      <a:endParaRPr lang="en-US" sz="1600" dirty="0">
                        <a:latin typeface="Palatino Linotype" pitchFamily="18" charset="0"/>
                      </a:endParaRPr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Palatino Linotype" pitchFamily="18" charset="0"/>
                        </a:rPr>
                        <a:t>3</a:t>
                      </a:r>
                      <a:endParaRPr lang="en-US" sz="1600" dirty="0">
                        <a:latin typeface="Palatino Linotype" pitchFamily="18" charset="0"/>
                      </a:endParaRPr>
                    </a:p>
                  </a:txBody>
                  <a:tcPr marL="91447" marR="91447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atin typeface="Palatino Linotype" pitchFamily="18" charset="0"/>
                      </a:endParaRPr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Palatino Linotype" pitchFamily="18" charset="0"/>
                      </a:endParaRPr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 smtClean="0">
                          <a:latin typeface="Palatino Linotype" pitchFamily="18" charset="0"/>
                        </a:rPr>
                        <a:t>Jumlah</a:t>
                      </a:r>
                      <a:r>
                        <a:rPr lang="en-US" sz="1600" dirty="0" smtClean="0">
                          <a:latin typeface="Palatino Linotype" pitchFamily="18" charset="0"/>
                        </a:rPr>
                        <a:t> SKS </a:t>
                      </a:r>
                      <a:endParaRPr lang="en-US" sz="1600" dirty="0">
                        <a:latin typeface="Palatino Linotype" pitchFamily="18" charset="0"/>
                      </a:endParaRPr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Palatino Linotype" pitchFamily="18" charset="0"/>
                        </a:rPr>
                        <a:t>12</a:t>
                      </a:r>
                      <a:endParaRPr lang="en-US" sz="1600" dirty="0">
                        <a:latin typeface="Palatino Linotype" pitchFamily="18" charset="0"/>
                      </a:endParaRPr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atin typeface="Palatino Linotype" pitchFamily="18" charset="0"/>
                      </a:endParaRPr>
                    </a:p>
                  </a:txBody>
                  <a:tcPr marL="91447" marR="91447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71322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539750" y="1557338"/>
          <a:ext cx="8137525" cy="2433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4164"/>
                <a:gridCol w="1152214"/>
                <a:gridCol w="3920872"/>
                <a:gridCol w="832020"/>
                <a:gridCol w="1368255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Palatino Linotype" pitchFamily="18" charset="0"/>
                        </a:rPr>
                        <a:t>No</a:t>
                      </a:r>
                      <a:endParaRPr lang="en-US" sz="1600" dirty="0">
                        <a:latin typeface="Palatino Linotype" pitchFamily="18" charset="0"/>
                      </a:endParaRPr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 smtClean="0">
                          <a:latin typeface="Palatino Linotype" pitchFamily="18" charset="0"/>
                        </a:rPr>
                        <a:t>Kode</a:t>
                      </a:r>
                      <a:endParaRPr lang="en-US" sz="1600" dirty="0">
                        <a:latin typeface="Palatino Linotype" pitchFamily="18" charset="0"/>
                      </a:endParaRPr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Palatino Linotype" pitchFamily="18" charset="0"/>
                        </a:rPr>
                        <a:t>Mata </a:t>
                      </a:r>
                      <a:r>
                        <a:rPr lang="en-US" sz="1600" dirty="0" err="1" smtClean="0">
                          <a:latin typeface="Palatino Linotype" pitchFamily="18" charset="0"/>
                        </a:rPr>
                        <a:t>Kuliah</a:t>
                      </a:r>
                      <a:endParaRPr lang="en-US" sz="1600" dirty="0">
                        <a:latin typeface="Palatino Linotype" pitchFamily="18" charset="0"/>
                      </a:endParaRPr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Palatino Linotype" pitchFamily="18" charset="0"/>
                        </a:rPr>
                        <a:t>SKS</a:t>
                      </a:r>
                      <a:endParaRPr lang="en-US" sz="1600" dirty="0">
                        <a:latin typeface="Palatino Linotype" pitchFamily="18" charset="0"/>
                      </a:endParaRPr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Palatino Linotype" pitchFamily="18" charset="0"/>
                        </a:rPr>
                        <a:t>Semester</a:t>
                      </a:r>
                      <a:endParaRPr lang="en-US" sz="1600" dirty="0">
                        <a:latin typeface="Palatino Linotype" pitchFamily="18" charset="0"/>
                      </a:endParaRPr>
                    </a:p>
                  </a:txBody>
                  <a:tcPr marL="91447" marR="91447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Palatino Linotype" pitchFamily="18" charset="0"/>
                        </a:rPr>
                        <a:t>1</a:t>
                      </a:r>
                      <a:endParaRPr lang="en-US" sz="1600" dirty="0">
                        <a:latin typeface="Palatino Linotype" pitchFamily="18" charset="0"/>
                      </a:endParaRPr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Palatino Linotype" pitchFamily="18" charset="0"/>
                        </a:rPr>
                        <a:t>EKP 6205</a:t>
                      </a:r>
                      <a:endParaRPr lang="en-US" sz="1600" dirty="0">
                        <a:latin typeface="Palatino Linotype" pitchFamily="18" charset="0"/>
                      </a:endParaRPr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r>
                        <a:rPr lang="en-US" sz="1600" dirty="0" err="1" smtClean="0">
                          <a:latin typeface="Palatino Linotype" pitchFamily="18" charset="0"/>
                        </a:rPr>
                        <a:t>Ekonomi</a:t>
                      </a:r>
                      <a:r>
                        <a:rPr lang="en-US" sz="1600" dirty="0" smtClean="0">
                          <a:latin typeface="Palatino Linotype" pitchFamily="18" charset="0"/>
                        </a:rPr>
                        <a:t> </a:t>
                      </a:r>
                      <a:r>
                        <a:rPr lang="en-US" sz="1600" dirty="0" err="1" smtClean="0">
                          <a:latin typeface="Palatino Linotype" pitchFamily="18" charset="0"/>
                        </a:rPr>
                        <a:t>Keuangan</a:t>
                      </a:r>
                      <a:endParaRPr lang="en-US" sz="1600" dirty="0">
                        <a:latin typeface="Palatino Linotype" pitchFamily="18" charset="0"/>
                      </a:endParaRPr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Palatino Linotype" pitchFamily="18" charset="0"/>
                        </a:rPr>
                        <a:t>3</a:t>
                      </a:r>
                      <a:endParaRPr lang="en-US" sz="1600" dirty="0">
                        <a:latin typeface="Palatino Linotype" pitchFamily="18" charset="0"/>
                      </a:endParaRPr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Palatino Linotype" pitchFamily="18" charset="0"/>
                        </a:rPr>
                        <a:t>3</a:t>
                      </a:r>
                      <a:endParaRPr lang="en-US" sz="1600" dirty="0">
                        <a:latin typeface="Palatino Linotype" pitchFamily="18" charset="0"/>
                      </a:endParaRPr>
                    </a:p>
                  </a:txBody>
                  <a:tcPr marL="91447" marR="91447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Palatino Linotype" pitchFamily="18" charset="0"/>
                        </a:rPr>
                        <a:t>2</a:t>
                      </a:r>
                      <a:endParaRPr lang="en-US" sz="1600" dirty="0">
                        <a:latin typeface="Palatino Linotype" pitchFamily="18" charset="0"/>
                      </a:endParaRPr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Palatino Linotype" pitchFamily="18" charset="0"/>
                        </a:rPr>
                        <a:t>EKP 6206</a:t>
                      </a:r>
                      <a:endParaRPr lang="en-US" sz="1600" dirty="0">
                        <a:latin typeface="Palatino Linotype" pitchFamily="18" charset="0"/>
                      </a:endParaRPr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r>
                        <a:rPr lang="en-US" sz="1600" dirty="0" err="1" smtClean="0">
                          <a:latin typeface="Palatino Linotype" pitchFamily="18" charset="0"/>
                        </a:rPr>
                        <a:t>Lembaga</a:t>
                      </a:r>
                      <a:r>
                        <a:rPr lang="en-US" sz="1600" dirty="0" smtClean="0">
                          <a:latin typeface="Palatino Linotype" pitchFamily="18" charset="0"/>
                        </a:rPr>
                        <a:t> </a:t>
                      </a:r>
                      <a:r>
                        <a:rPr lang="en-US" sz="1600" dirty="0" err="1" smtClean="0">
                          <a:latin typeface="Palatino Linotype" pitchFamily="18" charset="0"/>
                        </a:rPr>
                        <a:t>Keuangan</a:t>
                      </a:r>
                      <a:endParaRPr lang="en-US" sz="1600" dirty="0">
                        <a:latin typeface="Palatino Linotype" pitchFamily="18" charset="0"/>
                      </a:endParaRPr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latin typeface="Palatino Linotype" pitchFamily="18" charset="0"/>
                        </a:rPr>
                        <a:t>3</a:t>
                      </a:r>
                      <a:endParaRPr lang="en-US" sz="1600" dirty="0">
                        <a:latin typeface="Palatino Linotype" pitchFamily="18" charset="0"/>
                      </a:endParaRPr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Palatino Linotype" pitchFamily="18" charset="0"/>
                        </a:rPr>
                        <a:t>3</a:t>
                      </a:r>
                      <a:endParaRPr lang="en-US" sz="1600" dirty="0">
                        <a:latin typeface="Palatino Linotype" pitchFamily="18" charset="0"/>
                      </a:endParaRPr>
                    </a:p>
                  </a:txBody>
                  <a:tcPr marL="91447" marR="91447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Palatino Linotype" pitchFamily="18" charset="0"/>
                        </a:rPr>
                        <a:t>3</a:t>
                      </a:r>
                      <a:endParaRPr lang="en-US" sz="1600" dirty="0">
                        <a:latin typeface="Palatino Linotype" pitchFamily="18" charset="0"/>
                      </a:endParaRPr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Palatino Linotype" pitchFamily="18" charset="0"/>
                        </a:rPr>
                        <a:t>EKP 6207</a:t>
                      </a:r>
                      <a:endParaRPr lang="en-US" sz="1600" dirty="0">
                        <a:latin typeface="Palatino Linotype" pitchFamily="18" charset="0"/>
                      </a:endParaRPr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r>
                        <a:rPr lang="en-US" sz="1600" dirty="0" err="1" smtClean="0">
                          <a:latin typeface="Palatino Linotype" pitchFamily="18" charset="0"/>
                        </a:rPr>
                        <a:t>Keuangan</a:t>
                      </a:r>
                      <a:r>
                        <a:rPr lang="en-US" sz="1600" dirty="0" smtClean="0">
                          <a:latin typeface="Palatino Linotype" pitchFamily="18" charset="0"/>
                        </a:rPr>
                        <a:t> </a:t>
                      </a:r>
                      <a:r>
                        <a:rPr lang="en-US" sz="1600" dirty="0" err="1" smtClean="0">
                          <a:latin typeface="Palatino Linotype" pitchFamily="18" charset="0"/>
                        </a:rPr>
                        <a:t>Internasional</a:t>
                      </a:r>
                      <a:endParaRPr lang="en-US" sz="1600" dirty="0">
                        <a:latin typeface="Palatino Linotype" pitchFamily="18" charset="0"/>
                      </a:endParaRPr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Palatino Linotype" pitchFamily="18" charset="0"/>
                        </a:rPr>
                        <a:t>3</a:t>
                      </a:r>
                      <a:endParaRPr lang="en-US" sz="1600" dirty="0">
                        <a:latin typeface="Palatino Linotype" pitchFamily="18" charset="0"/>
                      </a:endParaRPr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Palatino Linotype" pitchFamily="18" charset="0"/>
                        </a:rPr>
                        <a:t>3</a:t>
                      </a:r>
                      <a:endParaRPr lang="en-US" sz="1600" dirty="0">
                        <a:latin typeface="Palatino Linotype" pitchFamily="18" charset="0"/>
                      </a:endParaRPr>
                    </a:p>
                  </a:txBody>
                  <a:tcPr marL="91447" marR="91447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Palatino Linotype" pitchFamily="18" charset="0"/>
                        </a:rPr>
                        <a:t>4</a:t>
                      </a:r>
                      <a:endParaRPr lang="en-US" sz="1600" dirty="0">
                        <a:latin typeface="Palatino Linotype" pitchFamily="18" charset="0"/>
                      </a:endParaRPr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Palatino Linotype" pitchFamily="18" charset="0"/>
                        </a:rPr>
                        <a:t>EKP 6228</a:t>
                      </a:r>
                      <a:endParaRPr lang="en-US" sz="1600" dirty="0">
                        <a:latin typeface="Palatino Linotype" pitchFamily="18" charset="0"/>
                      </a:endParaRPr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r>
                        <a:rPr lang="en-US" sz="1600" dirty="0" err="1" smtClean="0">
                          <a:latin typeface="Palatino Linotype" pitchFamily="18" charset="0"/>
                        </a:rPr>
                        <a:t>Desain</a:t>
                      </a:r>
                      <a:r>
                        <a:rPr lang="en-US" sz="1600" dirty="0" smtClean="0">
                          <a:latin typeface="Palatino Linotype" pitchFamily="18" charset="0"/>
                        </a:rPr>
                        <a:t> </a:t>
                      </a:r>
                      <a:r>
                        <a:rPr lang="en-US" sz="1600" dirty="0" err="1" smtClean="0">
                          <a:latin typeface="Palatino Linotype" pitchFamily="18" charset="0"/>
                        </a:rPr>
                        <a:t>dan</a:t>
                      </a:r>
                      <a:r>
                        <a:rPr lang="en-US" sz="1600" dirty="0" smtClean="0">
                          <a:latin typeface="Palatino Linotype" pitchFamily="18" charset="0"/>
                        </a:rPr>
                        <a:t> </a:t>
                      </a:r>
                      <a:r>
                        <a:rPr lang="en-US" sz="1600" dirty="0" err="1" smtClean="0">
                          <a:latin typeface="Palatino Linotype" pitchFamily="18" charset="0"/>
                        </a:rPr>
                        <a:t>Implementasi</a:t>
                      </a:r>
                      <a:r>
                        <a:rPr lang="en-US" sz="1600" dirty="0" smtClean="0">
                          <a:latin typeface="Palatino Linotype" pitchFamily="18" charset="0"/>
                        </a:rPr>
                        <a:t> </a:t>
                      </a:r>
                      <a:r>
                        <a:rPr lang="en-US" sz="1600" dirty="0" err="1" smtClean="0">
                          <a:latin typeface="Palatino Linotype" pitchFamily="18" charset="0"/>
                        </a:rPr>
                        <a:t>Kebijakan</a:t>
                      </a:r>
                      <a:r>
                        <a:rPr lang="en-US" sz="1600" dirty="0" smtClean="0">
                          <a:latin typeface="Palatino Linotype" pitchFamily="18" charset="0"/>
                        </a:rPr>
                        <a:t> </a:t>
                      </a:r>
                      <a:r>
                        <a:rPr lang="en-US" sz="1600" dirty="0" err="1" smtClean="0">
                          <a:latin typeface="Palatino Linotype" pitchFamily="18" charset="0"/>
                        </a:rPr>
                        <a:t>Moneter</a:t>
                      </a:r>
                      <a:endParaRPr lang="en-US" sz="1600" dirty="0">
                        <a:latin typeface="Palatino Linotype" pitchFamily="18" charset="0"/>
                      </a:endParaRPr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Palatino Linotype" pitchFamily="18" charset="0"/>
                        </a:rPr>
                        <a:t>3</a:t>
                      </a:r>
                      <a:endParaRPr lang="en-US" sz="1600" dirty="0">
                        <a:latin typeface="Palatino Linotype" pitchFamily="18" charset="0"/>
                      </a:endParaRPr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Palatino Linotype" pitchFamily="18" charset="0"/>
                        </a:rPr>
                        <a:t>3</a:t>
                      </a:r>
                      <a:endParaRPr lang="en-US" sz="1600" dirty="0">
                        <a:latin typeface="Palatino Linotype" pitchFamily="18" charset="0"/>
                      </a:endParaRPr>
                    </a:p>
                  </a:txBody>
                  <a:tcPr marL="91447" marR="91447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atin typeface="Palatino Linotype" pitchFamily="18" charset="0"/>
                      </a:endParaRPr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Palatino Linotype" pitchFamily="18" charset="0"/>
                      </a:endParaRPr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 smtClean="0">
                          <a:latin typeface="Palatino Linotype" pitchFamily="18" charset="0"/>
                        </a:rPr>
                        <a:t>Jumlah</a:t>
                      </a:r>
                      <a:r>
                        <a:rPr lang="en-US" sz="1600" dirty="0" smtClean="0">
                          <a:latin typeface="Palatino Linotype" pitchFamily="18" charset="0"/>
                        </a:rPr>
                        <a:t> SKS </a:t>
                      </a:r>
                      <a:endParaRPr lang="en-US" sz="1600" dirty="0">
                        <a:latin typeface="Palatino Linotype" pitchFamily="18" charset="0"/>
                      </a:endParaRPr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Palatino Linotype" pitchFamily="18" charset="0"/>
                        </a:rPr>
                        <a:t>12</a:t>
                      </a:r>
                      <a:endParaRPr lang="en-US" sz="1600" dirty="0">
                        <a:latin typeface="Palatino Linotype" pitchFamily="18" charset="0"/>
                      </a:endParaRPr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atin typeface="Palatino Linotype" pitchFamily="18" charset="0"/>
                      </a:endParaRPr>
                    </a:p>
                  </a:txBody>
                  <a:tcPr marL="91447" marR="91447"/>
                </a:tc>
              </a:tr>
            </a:tbl>
          </a:graphicData>
        </a:graphic>
      </p:graphicFrame>
      <p:sp>
        <p:nvSpPr>
          <p:cNvPr id="6" name="Title 1"/>
          <p:cNvSpPr txBox="1">
            <a:spLocks/>
          </p:cNvSpPr>
          <p:nvPr/>
        </p:nvSpPr>
        <p:spPr bwMode="auto">
          <a:xfrm>
            <a:off x="436232" y="765175"/>
            <a:ext cx="5929312" cy="503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just" eaLnBrk="0" hangingPunct="0">
              <a:defRPr/>
            </a:pPr>
            <a:r>
              <a:rPr lang="en-US" sz="2000" b="1" dirty="0">
                <a:latin typeface="Palatino Linotype" pitchFamily="18" charset="0"/>
                <a:ea typeface="+mj-ea"/>
                <a:cs typeface="+mj-cs"/>
              </a:rPr>
              <a:t>Mata </a:t>
            </a:r>
            <a:r>
              <a:rPr lang="en-US" sz="2000" b="1" dirty="0" err="1">
                <a:latin typeface="Palatino Linotype" pitchFamily="18" charset="0"/>
                <a:ea typeface="+mj-ea"/>
                <a:cs typeface="+mj-cs"/>
              </a:rPr>
              <a:t>Kuliah</a:t>
            </a:r>
            <a:r>
              <a:rPr lang="en-US" sz="2000" b="1" dirty="0">
                <a:latin typeface="Palatino Linotype" pitchFamily="18" charset="0"/>
                <a:ea typeface="+mj-ea"/>
                <a:cs typeface="+mj-cs"/>
              </a:rPr>
              <a:t> </a:t>
            </a:r>
            <a:r>
              <a:rPr lang="en-US" sz="2000" b="1" dirty="0" err="1" smtClean="0">
                <a:latin typeface="Palatino Linotype" pitchFamily="18" charset="0"/>
                <a:ea typeface="+mj-ea"/>
                <a:cs typeface="+mj-cs"/>
              </a:rPr>
              <a:t>Minat</a:t>
            </a:r>
            <a:r>
              <a:rPr lang="en-US" sz="2000" b="1" dirty="0" smtClean="0">
                <a:latin typeface="Palatino Linotype" pitchFamily="18" charset="0"/>
                <a:ea typeface="+mj-ea"/>
                <a:cs typeface="+mj-cs"/>
              </a:rPr>
              <a:t>/</a:t>
            </a:r>
            <a:r>
              <a:rPr lang="en-US" sz="2000" b="1" dirty="0" err="1" smtClean="0">
                <a:latin typeface="Palatino Linotype" pitchFamily="18" charset="0"/>
                <a:ea typeface="+mj-ea"/>
                <a:cs typeface="+mj-cs"/>
              </a:rPr>
              <a:t>Konsentrasi</a:t>
            </a:r>
            <a:endParaRPr lang="en-US" sz="2000" b="1" dirty="0">
              <a:latin typeface="Palatino Linotype" pitchFamily="18" charset="0"/>
              <a:ea typeface="+mj-ea"/>
              <a:cs typeface="+mj-cs"/>
            </a:endParaRPr>
          </a:p>
          <a:p>
            <a:pPr algn="just" eaLnBrk="0" hangingPunct="0">
              <a:defRPr/>
            </a:pPr>
            <a:r>
              <a:rPr lang="en-US" sz="2000" b="1" dirty="0" err="1" smtClean="0">
                <a:latin typeface="Palatino Linotype" pitchFamily="18" charset="0"/>
                <a:ea typeface="+mj-ea"/>
                <a:cs typeface="+mj-cs"/>
              </a:rPr>
              <a:t>Moneter</a:t>
            </a:r>
            <a:r>
              <a:rPr lang="en-US" sz="2000" b="1" dirty="0" smtClean="0">
                <a:latin typeface="Palatino Linotype" pitchFamily="18" charset="0"/>
                <a:ea typeface="+mj-ea"/>
                <a:cs typeface="+mj-cs"/>
              </a:rPr>
              <a:t>, </a:t>
            </a:r>
            <a:r>
              <a:rPr lang="en-US" sz="2000" b="1" dirty="0" err="1" smtClean="0">
                <a:latin typeface="Palatino Linotype" pitchFamily="18" charset="0"/>
                <a:ea typeface="+mj-ea"/>
                <a:cs typeface="+mj-cs"/>
              </a:rPr>
              <a:t>Perbankan</a:t>
            </a:r>
            <a:r>
              <a:rPr lang="en-US" sz="2000" b="1" dirty="0" smtClean="0">
                <a:latin typeface="Palatino Linotype" pitchFamily="18" charset="0"/>
                <a:ea typeface="+mj-ea"/>
                <a:cs typeface="+mj-cs"/>
              </a:rPr>
              <a:t> </a:t>
            </a:r>
            <a:r>
              <a:rPr lang="en-US" sz="2000" b="1" dirty="0" err="1" smtClean="0">
                <a:latin typeface="Palatino Linotype" pitchFamily="18" charset="0"/>
                <a:ea typeface="+mj-ea"/>
                <a:cs typeface="+mj-cs"/>
              </a:rPr>
              <a:t>dan</a:t>
            </a:r>
            <a:r>
              <a:rPr lang="en-US" sz="2000" b="1" dirty="0" smtClean="0">
                <a:latin typeface="Palatino Linotype" pitchFamily="18" charset="0"/>
                <a:ea typeface="+mj-ea"/>
                <a:cs typeface="+mj-cs"/>
              </a:rPr>
              <a:t> </a:t>
            </a:r>
            <a:r>
              <a:rPr lang="en-US" sz="2000" b="1" dirty="0" err="1" smtClean="0">
                <a:latin typeface="Palatino Linotype" pitchFamily="18" charset="0"/>
                <a:ea typeface="+mj-ea"/>
                <a:cs typeface="+mj-cs"/>
              </a:rPr>
              <a:t>Keuangan</a:t>
            </a:r>
            <a:endParaRPr lang="en-US" sz="2000" b="1" dirty="0">
              <a:latin typeface="Palatino Linotype" pitchFamily="18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81307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 bwMode="auto">
          <a:xfrm>
            <a:off x="449880" y="765175"/>
            <a:ext cx="6789120" cy="503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just" eaLnBrk="0" hangingPunct="0">
              <a:defRPr/>
            </a:pPr>
            <a:r>
              <a:rPr lang="en-US" sz="2000" b="1" dirty="0">
                <a:latin typeface="Palatino Linotype" pitchFamily="18" charset="0"/>
                <a:ea typeface="+mj-ea"/>
                <a:cs typeface="+mj-cs"/>
              </a:rPr>
              <a:t>Mata </a:t>
            </a:r>
            <a:r>
              <a:rPr lang="en-US" sz="2000" b="1" dirty="0" err="1">
                <a:latin typeface="Palatino Linotype" pitchFamily="18" charset="0"/>
                <a:ea typeface="+mj-ea"/>
                <a:cs typeface="+mj-cs"/>
              </a:rPr>
              <a:t>Kuliah</a:t>
            </a:r>
            <a:r>
              <a:rPr lang="en-US" sz="2000" b="1" dirty="0">
                <a:latin typeface="Palatino Linotype" pitchFamily="18" charset="0"/>
                <a:ea typeface="+mj-ea"/>
                <a:cs typeface="+mj-cs"/>
              </a:rPr>
              <a:t> </a:t>
            </a:r>
            <a:r>
              <a:rPr lang="en-US" sz="2000" b="1" dirty="0" err="1" smtClean="0">
                <a:latin typeface="Palatino Linotype" pitchFamily="18" charset="0"/>
                <a:ea typeface="+mj-ea"/>
                <a:cs typeface="+mj-cs"/>
              </a:rPr>
              <a:t>Minat</a:t>
            </a:r>
            <a:r>
              <a:rPr lang="en-US" sz="2000" b="1" dirty="0" smtClean="0">
                <a:latin typeface="Palatino Linotype" pitchFamily="18" charset="0"/>
                <a:ea typeface="+mj-ea"/>
                <a:cs typeface="+mj-cs"/>
              </a:rPr>
              <a:t>/</a:t>
            </a:r>
            <a:r>
              <a:rPr lang="en-US" sz="2000" b="1" dirty="0" err="1" smtClean="0">
                <a:latin typeface="Palatino Linotype" pitchFamily="18" charset="0"/>
                <a:ea typeface="+mj-ea"/>
                <a:cs typeface="+mj-cs"/>
              </a:rPr>
              <a:t>Konsentrasi</a:t>
            </a:r>
            <a:endParaRPr lang="en-US" sz="2000" b="1" dirty="0">
              <a:latin typeface="Palatino Linotype" pitchFamily="18" charset="0"/>
              <a:ea typeface="+mj-ea"/>
              <a:cs typeface="+mj-cs"/>
            </a:endParaRPr>
          </a:p>
          <a:p>
            <a:pPr algn="just" eaLnBrk="0" hangingPunct="0">
              <a:defRPr/>
            </a:pPr>
            <a:r>
              <a:rPr lang="en-US" sz="2000" b="1" dirty="0" err="1" smtClean="0">
                <a:latin typeface="Palatino Linotype" pitchFamily="18" charset="0"/>
                <a:ea typeface="+mj-ea"/>
                <a:cs typeface="+mj-cs"/>
              </a:rPr>
              <a:t>Ekonomi</a:t>
            </a:r>
            <a:r>
              <a:rPr lang="en-US" sz="2000" b="1" dirty="0" smtClean="0">
                <a:latin typeface="Palatino Linotype" pitchFamily="18" charset="0"/>
                <a:ea typeface="+mj-ea"/>
                <a:cs typeface="+mj-cs"/>
              </a:rPr>
              <a:t> Islam </a:t>
            </a:r>
            <a:r>
              <a:rPr lang="en-US" sz="2000" b="1" dirty="0" err="1" smtClean="0">
                <a:latin typeface="Palatino Linotype" pitchFamily="18" charset="0"/>
                <a:ea typeface="+mj-ea"/>
                <a:cs typeface="+mj-cs"/>
              </a:rPr>
              <a:t>dan</a:t>
            </a:r>
            <a:r>
              <a:rPr lang="en-US" sz="2000" b="1" dirty="0" smtClean="0">
                <a:latin typeface="Palatino Linotype" pitchFamily="18" charset="0"/>
                <a:ea typeface="+mj-ea"/>
                <a:cs typeface="+mj-cs"/>
              </a:rPr>
              <a:t> </a:t>
            </a:r>
            <a:r>
              <a:rPr lang="en-US" sz="2000" b="1" dirty="0" err="1" smtClean="0">
                <a:latin typeface="Palatino Linotype" pitchFamily="18" charset="0"/>
                <a:ea typeface="+mj-ea"/>
                <a:cs typeface="+mj-cs"/>
              </a:rPr>
              <a:t>Pemberdayaan</a:t>
            </a:r>
            <a:r>
              <a:rPr lang="en-US" sz="2000" b="1" dirty="0" smtClean="0">
                <a:latin typeface="Palatino Linotype" pitchFamily="18" charset="0"/>
                <a:ea typeface="+mj-ea"/>
                <a:cs typeface="+mj-cs"/>
              </a:rPr>
              <a:t> </a:t>
            </a:r>
            <a:r>
              <a:rPr lang="en-US" sz="2000" b="1" dirty="0" err="1" smtClean="0">
                <a:latin typeface="Palatino Linotype" pitchFamily="18" charset="0"/>
                <a:ea typeface="+mj-ea"/>
                <a:cs typeface="+mj-cs"/>
              </a:rPr>
              <a:t>Masyarakat</a:t>
            </a:r>
            <a:endParaRPr lang="en-US" sz="2000" b="1" dirty="0">
              <a:latin typeface="Palatino Linotype" pitchFamily="18" charset="0"/>
              <a:ea typeface="+mj-ea"/>
              <a:cs typeface="+mj-cs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1938483"/>
              </p:ext>
            </p:extLst>
          </p:nvPr>
        </p:nvGraphicFramePr>
        <p:xfrm>
          <a:off x="539750" y="1557338"/>
          <a:ext cx="8137525" cy="24725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4164"/>
                <a:gridCol w="1152214"/>
                <a:gridCol w="3744701"/>
                <a:gridCol w="1008191"/>
                <a:gridCol w="1368255"/>
              </a:tblGrid>
              <a:tr h="370951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Palatino Linotype" pitchFamily="18" charset="0"/>
                        </a:rPr>
                        <a:t>No</a:t>
                      </a:r>
                      <a:endParaRPr lang="en-US" sz="1600" dirty="0">
                        <a:latin typeface="Palatino Linotype" pitchFamily="18" charset="0"/>
                      </a:endParaRPr>
                    </a:p>
                  </a:txBody>
                  <a:tcPr marL="91447" marR="91447" marT="45734" marB="45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 smtClean="0">
                          <a:latin typeface="Palatino Linotype" pitchFamily="18" charset="0"/>
                        </a:rPr>
                        <a:t>Kode</a:t>
                      </a:r>
                      <a:endParaRPr lang="en-US" sz="1600" dirty="0">
                        <a:latin typeface="Palatino Linotype" pitchFamily="18" charset="0"/>
                      </a:endParaRPr>
                    </a:p>
                  </a:txBody>
                  <a:tcPr marL="91447" marR="91447" marT="45734" marB="45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Palatino Linotype" pitchFamily="18" charset="0"/>
                        </a:rPr>
                        <a:t>Mata </a:t>
                      </a:r>
                      <a:r>
                        <a:rPr lang="en-US" sz="1600" dirty="0" err="1" smtClean="0">
                          <a:latin typeface="Palatino Linotype" pitchFamily="18" charset="0"/>
                        </a:rPr>
                        <a:t>Kuliah</a:t>
                      </a:r>
                      <a:endParaRPr lang="en-US" sz="1600" dirty="0">
                        <a:latin typeface="Palatino Linotype" pitchFamily="18" charset="0"/>
                      </a:endParaRPr>
                    </a:p>
                  </a:txBody>
                  <a:tcPr marL="91447" marR="91447" marT="45734" marB="45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Palatino Linotype" pitchFamily="18" charset="0"/>
                        </a:rPr>
                        <a:t>SKS</a:t>
                      </a:r>
                      <a:endParaRPr lang="en-US" sz="1600" dirty="0">
                        <a:latin typeface="Palatino Linotype" pitchFamily="18" charset="0"/>
                      </a:endParaRPr>
                    </a:p>
                  </a:txBody>
                  <a:tcPr marL="91447" marR="91447" marT="45734" marB="45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Palatino Linotype" pitchFamily="18" charset="0"/>
                        </a:rPr>
                        <a:t>Semester</a:t>
                      </a:r>
                      <a:endParaRPr lang="en-US" sz="1600" dirty="0">
                        <a:latin typeface="Palatino Linotype" pitchFamily="18" charset="0"/>
                      </a:endParaRPr>
                    </a:p>
                  </a:txBody>
                  <a:tcPr marL="91447" marR="91447" marT="45734" marB="45734"/>
                </a:tc>
              </a:tr>
              <a:tr h="370951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Palatino Linotype" pitchFamily="18" charset="0"/>
                        </a:rPr>
                        <a:t>1</a:t>
                      </a:r>
                      <a:endParaRPr lang="en-US" sz="1600" dirty="0">
                        <a:latin typeface="Palatino Linotype" pitchFamily="18" charset="0"/>
                      </a:endParaRPr>
                    </a:p>
                  </a:txBody>
                  <a:tcPr marL="91447" marR="91447" marT="45734" marB="45734"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Palatino Linotype" pitchFamily="18" charset="0"/>
                        </a:rPr>
                        <a:t>EKP 6221</a:t>
                      </a:r>
                      <a:endParaRPr lang="en-US" sz="1600" dirty="0">
                        <a:latin typeface="Palatino Linotype" pitchFamily="18" charset="0"/>
                      </a:endParaRPr>
                    </a:p>
                  </a:txBody>
                  <a:tcPr marL="91447" marR="91447" marT="45734" marB="45734"/>
                </a:tc>
                <a:tc>
                  <a:txBody>
                    <a:bodyPr/>
                    <a:lstStyle/>
                    <a:p>
                      <a:r>
                        <a:rPr lang="en-US" sz="1600" dirty="0" err="1" smtClean="0">
                          <a:latin typeface="Palatino Linotype" panose="02040502050505030304" pitchFamily="18" charset="0"/>
                        </a:rPr>
                        <a:t>Teori</a:t>
                      </a:r>
                      <a:r>
                        <a:rPr lang="en-US" sz="1600" dirty="0" smtClean="0">
                          <a:latin typeface="Palatino Linotype" panose="02040502050505030304" pitchFamily="18" charset="0"/>
                        </a:rPr>
                        <a:t> </a:t>
                      </a:r>
                      <a:r>
                        <a:rPr lang="en-US" sz="1600" dirty="0" err="1" smtClean="0">
                          <a:latin typeface="Palatino Linotype" panose="02040502050505030304" pitchFamily="18" charset="0"/>
                        </a:rPr>
                        <a:t>Ekonomi</a:t>
                      </a:r>
                      <a:r>
                        <a:rPr lang="en-US" sz="1600" dirty="0" smtClean="0">
                          <a:latin typeface="Palatino Linotype" panose="02040502050505030304" pitchFamily="18" charset="0"/>
                        </a:rPr>
                        <a:t> Islam</a:t>
                      </a:r>
                      <a:endParaRPr lang="en-US" sz="1600" dirty="0">
                        <a:latin typeface="Palatino Linotype" panose="02040502050505030304" pitchFamily="18" charset="0"/>
                      </a:endParaRPr>
                    </a:p>
                  </a:txBody>
                  <a:tcPr marL="91447" marR="91447" marT="45734" marB="45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Palatino Linotype" pitchFamily="18" charset="0"/>
                        </a:rPr>
                        <a:t>3</a:t>
                      </a:r>
                      <a:endParaRPr lang="en-US" sz="1600" dirty="0">
                        <a:latin typeface="Palatino Linotype" pitchFamily="18" charset="0"/>
                      </a:endParaRPr>
                    </a:p>
                  </a:txBody>
                  <a:tcPr marL="91447" marR="91447" marT="45734" marB="45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Palatino Linotype" pitchFamily="18" charset="0"/>
                        </a:rPr>
                        <a:t>3</a:t>
                      </a:r>
                      <a:endParaRPr lang="en-US" sz="1600" dirty="0">
                        <a:latin typeface="Palatino Linotype" pitchFamily="18" charset="0"/>
                      </a:endParaRPr>
                    </a:p>
                  </a:txBody>
                  <a:tcPr marL="91447" marR="91447" marT="45734" marB="45734"/>
                </a:tc>
              </a:tr>
              <a:tr h="44396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Palatino Linotype" pitchFamily="18" charset="0"/>
                        </a:rPr>
                        <a:t>2</a:t>
                      </a:r>
                      <a:endParaRPr lang="en-US" sz="1600" dirty="0">
                        <a:latin typeface="Palatino Linotype" pitchFamily="18" charset="0"/>
                      </a:endParaRPr>
                    </a:p>
                  </a:txBody>
                  <a:tcPr marL="91447" marR="91447" marT="45734" marB="45734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latin typeface="Palatino Linotype" pitchFamily="18" charset="0"/>
                        </a:rPr>
                        <a:t>EKP 6222</a:t>
                      </a:r>
                    </a:p>
                  </a:txBody>
                  <a:tcPr marL="91447" marR="91447" marT="45734" marB="45734"/>
                </a:tc>
                <a:tc>
                  <a:txBody>
                    <a:bodyPr/>
                    <a:lstStyle/>
                    <a:p>
                      <a:r>
                        <a:rPr lang="en-US" sz="1600" dirty="0" err="1" smtClean="0">
                          <a:latin typeface="Palatino Linotype" panose="02040502050505030304" pitchFamily="18" charset="0"/>
                        </a:rPr>
                        <a:t>Lembaga</a:t>
                      </a:r>
                      <a:r>
                        <a:rPr lang="en-US" sz="1600" dirty="0" smtClean="0">
                          <a:latin typeface="Palatino Linotype" panose="02040502050505030304" pitchFamily="18" charset="0"/>
                        </a:rPr>
                        <a:t> </a:t>
                      </a:r>
                      <a:r>
                        <a:rPr lang="en-US" sz="1600" dirty="0" err="1" smtClean="0">
                          <a:latin typeface="Palatino Linotype" panose="02040502050505030304" pitchFamily="18" charset="0"/>
                        </a:rPr>
                        <a:t>Keuangan</a:t>
                      </a:r>
                      <a:r>
                        <a:rPr lang="en-US" sz="1600" dirty="0" smtClean="0">
                          <a:latin typeface="Palatino Linotype" panose="02040502050505030304" pitchFamily="18" charset="0"/>
                        </a:rPr>
                        <a:t> Islam</a:t>
                      </a:r>
                      <a:endParaRPr lang="en-US" sz="1600" dirty="0">
                        <a:latin typeface="Palatino Linotype" panose="02040502050505030304" pitchFamily="18" charset="0"/>
                      </a:endParaRPr>
                    </a:p>
                  </a:txBody>
                  <a:tcPr marL="91447" marR="91447" marT="45734" marB="45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Palatino Linotype" pitchFamily="18" charset="0"/>
                        </a:rPr>
                        <a:t>3</a:t>
                      </a:r>
                      <a:endParaRPr lang="en-US" sz="1600" dirty="0">
                        <a:latin typeface="Palatino Linotype" pitchFamily="18" charset="0"/>
                      </a:endParaRPr>
                    </a:p>
                  </a:txBody>
                  <a:tcPr marL="91447" marR="91447" marT="45734" marB="45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Palatino Linotype" pitchFamily="18" charset="0"/>
                        </a:rPr>
                        <a:t>3</a:t>
                      </a:r>
                      <a:endParaRPr lang="en-US" sz="1600" dirty="0">
                        <a:latin typeface="Palatino Linotype" pitchFamily="18" charset="0"/>
                      </a:endParaRPr>
                    </a:p>
                  </a:txBody>
                  <a:tcPr marL="91447" marR="91447" marT="45734" marB="45734"/>
                </a:tc>
              </a:tr>
              <a:tr h="370951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Palatino Linotype" pitchFamily="18" charset="0"/>
                        </a:rPr>
                        <a:t>3</a:t>
                      </a:r>
                      <a:endParaRPr lang="en-US" sz="1600" dirty="0">
                        <a:latin typeface="Palatino Linotype" pitchFamily="18" charset="0"/>
                      </a:endParaRPr>
                    </a:p>
                  </a:txBody>
                  <a:tcPr marL="91447" marR="91447" marT="45734" marB="45734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60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Palatino Linotype" panose="02040502050505030304" pitchFamily="18" charset="0"/>
                          <a:ea typeface="Times New Roman" panose="02020603050405020304" pitchFamily="18" charset="0"/>
                        </a:rPr>
                        <a:t>EKP6223</a:t>
                      </a:r>
                      <a:endParaRPr lang="id-ID" sz="1600">
                        <a:effectLst/>
                        <a:latin typeface="Palatino Linotype" panose="0204050205050503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600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Palatino Linotype" panose="02040502050505030304" pitchFamily="18" charset="0"/>
                          <a:ea typeface="Times New Roman" panose="02020603050405020304" pitchFamily="18" charset="0"/>
                        </a:rPr>
                        <a:t>Ekonomi Zakat</a:t>
                      </a:r>
                      <a:endParaRPr lang="id-ID" sz="1600" dirty="0">
                        <a:effectLst/>
                        <a:latin typeface="Palatino Linotype" panose="0204050205050503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Palatino Linotype" pitchFamily="18" charset="0"/>
                        </a:rPr>
                        <a:t>3</a:t>
                      </a:r>
                      <a:endParaRPr lang="en-US" sz="1600" dirty="0">
                        <a:latin typeface="Palatino Linotype" pitchFamily="18" charset="0"/>
                      </a:endParaRPr>
                    </a:p>
                  </a:txBody>
                  <a:tcPr marL="91447" marR="91447" marT="45734" marB="45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Palatino Linotype" pitchFamily="18" charset="0"/>
                        </a:rPr>
                        <a:t>3</a:t>
                      </a:r>
                      <a:endParaRPr lang="en-US" sz="1600" dirty="0">
                        <a:latin typeface="Palatino Linotype" pitchFamily="18" charset="0"/>
                      </a:endParaRPr>
                    </a:p>
                  </a:txBody>
                  <a:tcPr marL="91447" marR="91447" marT="45734" marB="45734"/>
                </a:tc>
              </a:tr>
              <a:tr h="370951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Palatino Linotype" pitchFamily="18" charset="0"/>
                        </a:rPr>
                        <a:t>4</a:t>
                      </a:r>
                      <a:endParaRPr lang="en-US" sz="1600" dirty="0">
                        <a:latin typeface="Palatino Linotype" pitchFamily="18" charset="0"/>
                      </a:endParaRPr>
                    </a:p>
                  </a:txBody>
                  <a:tcPr marL="91447" marR="91447" marT="45734" marB="45734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60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Palatino Linotype" panose="02040502050505030304" pitchFamily="18" charset="0"/>
                          <a:ea typeface="Times New Roman" panose="02020603050405020304" pitchFamily="18" charset="0"/>
                        </a:rPr>
                        <a:t>EKP6224</a:t>
                      </a:r>
                      <a:endParaRPr lang="id-ID" sz="1600">
                        <a:effectLst/>
                        <a:latin typeface="Palatino Linotype" panose="0204050205050503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600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Palatino Linotype" panose="02040502050505030304" pitchFamily="18" charset="0"/>
                          <a:ea typeface="Times New Roman" panose="02020603050405020304" pitchFamily="18" charset="0"/>
                        </a:rPr>
                        <a:t>Kapita Selekta Penerapan Ekonomi Islam</a:t>
                      </a:r>
                      <a:endParaRPr lang="id-ID" sz="1600" dirty="0">
                        <a:effectLst/>
                        <a:latin typeface="Palatino Linotype" panose="0204050205050503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Palatino Linotype" pitchFamily="18" charset="0"/>
                        </a:rPr>
                        <a:t>3</a:t>
                      </a:r>
                      <a:endParaRPr lang="en-US" sz="1600" dirty="0">
                        <a:latin typeface="Palatino Linotype" pitchFamily="18" charset="0"/>
                      </a:endParaRPr>
                    </a:p>
                  </a:txBody>
                  <a:tcPr marL="91447" marR="91447" marT="45734" marB="45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Palatino Linotype" pitchFamily="18" charset="0"/>
                        </a:rPr>
                        <a:t>3</a:t>
                      </a:r>
                      <a:endParaRPr lang="en-US" sz="1600" dirty="0">
                        <a:latin typeface="Palatino Linotype" pitchFamily="18" charset="0"/>
                      </a:endParaRPr>
                    </a:p>
                  </a:txBody>
                  <a:tcPr marL="91447" marR="91447" marT="45734" marB="45734"/>
                </a:tc>
              </a:tr>
              <a:tr h="370951"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atin typeface="Palatino Linotype" pitchFamily="18" charset="0"/>
                      </a:endParaRPr>
                    </a:p>
                  </a:txBody>
                  <a:tcPr marL="91447" marR="91447" marT="45734" marB="45734"/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Palatino Linotype" pitchFamily="18" charset="0"/>
                      </a:endParaRPr>
                    </a:p>
                  </a:txBody>
                  <a:tcPr marL="91447" marR="91447" marT="45734" marB="45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 smtClean="0">
                          <a:latin typeface="Palatino Linotype" pitchFamily="18" charset="0"/>
                        </a:rPr>
                        <a:t>Jumlah</a:t>
                      </a:r>
                      <a:r>
                        <a:rPr lang="en-US" sz="1600" dirty="0" smtClean="0">
                          <a:latin typeface="Palatino Linotype" pitchFamily="18" charset="0"/>
                        </a:rPr>
                        <a:t> SKS </a:t>
                      </a:r>
                      <a:endParaRPr lang="en-US" sz="1600" dirty="0">
                        <a:latin typeface="Palatino Linotype" pitchFamily="18" charset="0"/>
                      </a:endParaRPr>
                    </a:p>
                  </a:txBody>
                  <a:tcPr marL="91447" marR="91447" marT="45734" marB="45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Palatino Linotype" pitchFamily="18" charset="0"/>
                        </a:rPr>
                        <a:t>12</a:t>
                      </a:r>
                      <a:endParaRPr lang="en-US" sz="1600" dirty="0">
                        <a:latin typeface="Palatino Linotype" pitchFamily="18" charset="0"/>
                      </a:endParaRPr>
                    </a:p>
                  </a:txBody>
                  <a:tcPr marL="91447" marR="91447" marT="45734" marB="45734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atin typeface="Palatino Linotype" pitchFamily="18" charset="0"/>
                      </a:endParaRPr>
                    </a:p>
                  </a:txBody>
                  <a:tcPr marL="91447" marR="91447" marT="45734" marB="45734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57090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 bwMode="auto">
          <a:xfrm>
            <a:off x="449880" y="765175"/>
            <a:ext cx="5548312" cy="503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just" eaLnBrk="0" hangingPunct="0">
              <a:defRPr/>
            </a:pPr>
            <a:r>
              <a:rPr lang="en-US" sz="2000" b="1" dirty="0" err="1" smtClean="0">
                <a:latin typeface="Palatino Linotype" pitchFamily="18" charset="0"/>
                <a:ea typeface="+mj-ea"/>
                <a:cs typeface="+mj-cs"/>
              </a:rPr>
              <a:t>Tugas</a:t>
            </a:r>
            <a:r>
              <a:rPr lang="en-US" sz="2000" b="1" dirty="0" smtClean="0">
                <a:latin typeface="Palatino Linotype" pitchFamily="18" charset="0"/>
                <a:ea typeface="+mj-ea"/>
                <a:cs typeface="+mj-cs"/>
              </a:rPr>
              <a:t> </a:t>
            </a:r>
            <a:r>
              <a:rPr lang="en-US" sz="2000" b="1" dirty="0" err="1" smtClean="0">
                <a:latin typeface="Palatino Linotype" pitchFamily="18" charset="0"/>
                <a:ea typeface="+mj-ea"/>
                <a:cs typeface="+mj-cs"/>
              </a:rPr>
              <a:t>Akhir</a:t>
            </a:r>
            <a:endParaRPr lang="en-US" sz="2000" b="1" dirty="0">
              <a:latin typeface="Palatino Linotype" pitchFamily="18" charset="0"/>
              <a:ea typeface="+mj-ea"/>
              <a:cs typeface="+mj-cs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539750" y="1557338"/>
          <a:ext cx="8137525" cy="11128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4164"/>
                <a:gridCol w="1152214"/>
                <a:gridCol w="3744701"/>
                <a:gridCol w="1008191"/>
                <a:gridCol w="1368255"/>
              </a:tblGrid>
              <a:tr h="370951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Palatino Linotype" pitchFamily="18" charset="0"/>
                        </a:rPr>
                        <a:t>No</a:t>
                      </a:r>
                      <a:endParaRPr lang="en-US" sz="1600" dirty="0">
                        <a:latin typeface="Palatino Linotype" pitchFamily="18" charset="0"/>
                      </a:endParaRPr>
                    </a:p>
                  </a:txBody>
                  <a:tcPr marL="91447" marR="91447" marT="45734" marB="45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 smtClean="0">
                          <a:latin typeface="Palatino Linotype" pitchFamily="18" charset="0"/>
                        </a:rPr>
                        <a:t>Kode</a:t>
                      </a:r>
                      <a:endParaRPr lang="en-US" sz="1600" dirty="0">
                        <a:latin typeface="Palatino Linotype" pitchFamily="18" charset="0"/>
                      </a:endParaRPr>
                    </a:p>
                  </a:txBody>
                  <a:tcPr marL="91447" marR="91447" marT="45734" marB="45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Palatino Linotype" pitchFamily="18" charset="0"/>
                        </a:rPr>
                        <a:t>Mata </a:t>
                      </a:r>
                      <a:r>
                        <a:rPr lang="en-US" sz="1600" dirty="0" err="1" smtClean="0">
                          <a:latin typeface="Palatino Linotype" pitchFamily="18" charset="0"/>
                        </a:rPr>
                        <a:t>Kuliah</a:t>
                      </a:r>
                      <a:endParaRPr lang="en-US" sz="1600" dirty="0">
                        <a:latin typeface="Palatino Linotype" pitchFamily="18" charset="0"/>
                      </a:endParaRPr>
                    </a:p>
                  </a:txBody>
                  <a:tcPr marL="91447" marR="91447" marT="45734" marB="45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Palatino Linotype" pitchFamily="18" charset="0"/>
                        </a:rPr>
                        <a:t>SKS</a:t>
                      </a:r>
                      <a:endParaRPr lang="en-US" sz="1600" dirty="0">
                        <a:latin typeface="Palatino Linotype" pitchFamily="18" charset="0"/>
                      </a:endParaRPr>
                    </a:p>
                  </a:txBody>
                  <a:tcPr marL="91447" marR="91447" marT="45734" marB="45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Palatino Linotype" pitchFamily="18" charset="0"/>
                        </a:rPr>
                        <a:t>Semester</a:t>
                      </a:r>
                      <a:endParaRPr lang="en-US" sz="1600" dirty="0">
                        <a:latin typeface="Palatino Linotype" pitchFamily="18" charset="0"/>
                      </a:endParaRPr>
                    </a:p>
                  </a:txBody>
                  <a:tcPr marL="91447" marR="91447" marT="45734" marB="45734"/>
                </a:tc>
              </a:tr>
              <a:tr h="370951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Palatino Linotype" pitchFamily="18" charset="0"/>
                        </a:rPr>
                        <a:t>1</a:t>
                      </a:r>
                      <a:endParaRPr lang="en-US" sz="1600" dirty="0">
                        <a:latin typeface="Palatino Linotype" pitchFamily="18" charset="0"/>
                      </a:endParaRPr>
                    </a:p>
                  </a:txBody>
                  <a:tcPr marL="91447" marR="91447" marT="45734" marB="45734"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Palatino Linotype" pitchFamily="18" charset="0"/>
                        </a:rPr>
                        <a:t>UBU6006</a:t>
                      </a:r>
                      <a:endParaRPr lang="en-US" sz="1600" dirty="0">
                        <a:latin typeface="Palatino Linotype" pitchFamily="18" charset="0"/>
                      </a:endParaRPr>
                    </a:p>
                  </a:txBody>
                  <a:tcPr marL="91447" marR="91447" marT="45734" marB="45734"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Tesis</a:t>
                      </a:r>
                      <a:r>
                        <a:rPr lang="en-US" dirty="0" smtClean="0"/>
                        <a:t> </a:t>
                      </a:r>
                      <a:endParaRPr lang="en-US" dirty="0"/>
                    </a:p>
                  </a:txBody>
                  <a:tcPr marL="91447" marR="91447" marT="45734" marB="45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Palatino Linotype" pitchFamily="18" charset="0"/>
                        </a:rPr>
                        <a:t>9</a:t>
                      </a:r>
                      <a:endParaRPr lang="en-US" sz="1600" dirty="0">
                        <a:latin typeface="Palatino Linotype" pitchFamily="18" charset="0"/>
                      </a:endParaRPr>
                    </a:p>
                  </a:txBody>
                  <a:tcPr marL="91447" marR="91447" marT="45734" marB="45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Palatino Linotype" pitchFamily="18" charset="0"/>
                        </a:rPr>
                        <a:t>4</a:t>
                      </a:r>
                      <a:endParaRPr lang="en-US" sz="1600" dirty="0">
                        <a:latin typeface="Palatino Linotype" pitchFamily="18" charset="0"/>
                      </a:endParaRPr>
                    </a:p>
                  </a:txBody>
                  <a:tcPr marL="91447" marR="91447" marT="45734" marB="45734"/>
                </a:tc>
              </a:tr>
              <a:tr h="370951"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atin typeface="Palatino Linotype" pitchFamily="18" charset="0"/>
                      </a:endParaRPr>
                    </a:p>
                  </a:txBody>
                  <a:tcPr marL="91447" marR="91447" marT="45734" marB="45734"/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Palatino Linotype" pitchFamily="18" charset="0"/>
                      </a:endParaRPr>
                    </a:p>
                  </a:txBody>
                  <a:tcPr marL="91447" marR="91447" marT="45734" marB="45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 smtClean="0">
                          <a:latin typeface="Palatino Linotype" pitchFamily="18" charset="0"/>
                        </a:rPr>
                        <a:t>Jumlah</a:t>
                      </a:r>
                      <a:r>
                        <a:rPr lang="en-US" sz="1600" dirty="0" smtClean="0">
                          <a:latin typeface="Palatino Linotype" pitchFamily="18" charset="0"/>
                        </a:rPr>
                        <a:t> SKS </a:t>
                      </a:r>
                      <a:endParaRPr lang="en-US" sz="1600" dirty="0">
                        <a:latin typeface="Palatino Linotype" pitchFamily="18" charset="0"/>
                      </a:endParaRPr>
                    </a:p>
                  </a:txBody>
                  <a:tcPr marL="91447" marR="91447" marT="45734" marB="45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Palatino Linotype" pitchFamily="18" charset="0"/>
                        </a:rPr>
                        <a:t>9</a:t>
                      </a:r>
                      <a:endParaRPr lang="en-US" sz="1600" dirty="0">
                        <a:latin typeface="Palatino Linotype" pitchFamily="18" charset="0"/>
                      </a:endParaRPr>
                    </a:p>
                  </a:txBody>
                  <a:tcPr marL="91447" marR="91447" marT="45734" marB="45734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atin typeface="Palatino Linotype" pitchFamily="18" charset="0"/>
                      </a:endParaRPr>
                    </a:p>
                  </a:txBody>
                  <a:tcPr marL="91447" marR="91447" marT="45734" marB="45734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57090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Palatino Linotype" pitchFamily="18" charset="0"/>
              </a:rPr>
              <a:t>Pembimbingan</a:t>
            </a:r>
            <a:r>
              <a:rPr lang="en-US" dirty="0" smtClean="0">
                <a:latin typeface="Palatino Linotype" pitchFamily="18" charset="0"/>
              </a:rPr>
              <a:t> </a:t>
            </a:r>
            <a:r>
              <a:rPr lang="en-US" dirty="0" err="1" smtClean="0">
                <a:latin typeface="Palatino Linotype" pitchFamily="18" charset="0"/>
              </a:rPr>
              <a:t>Tesis</a:t>
            </a:r>
            <a:endParaRPr lang="en-US" dirty="0">
              <a:latin typeface="Palatino Linotype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aseline="30000" dirty="0" err="1" smtClean="0">
                <a:latin typeface="Palatino Linotype" pitchFamily="18" charset="0"/>
              </a:rPr>
              <a:t>Komisi</a:t>
            </a:r>
            <a:r>
              <a:rPr lang="en-US" baseline="30000" dirty="0" smtClean="0">
                <a:latin typeface="Palatino Linotype" pitchFamily="18" charset="0"/>
              </a:rPr>
              <a:t> </a:t>
            </a:r>
            <a:r>
              <a:rPr lang="en-US" baseline="30000" dirty="0" err="1" smtClean="0">
                <a:latin typeface="Palatino Linotype" pitchFamily="18" charset="0"/>
              </a:rPr>
              <a:t>Pembimbing</a:t>
            </a:r>
            <a:r>
              <a:rPr lang="en-US" baseline="30000" dirty="0" smtClean="0">
                <a:latin typeface="Palatino Linotype" pitchFamily="18" charset="0"/>
              </a:rPr>
              <a:t> yang </a:t>
            </a:r>
            <a:r>
              <a:rPr lang="en-US" baseline="30000" dirty="0" err="1" smtClean="0">
                <a:latin typeface="Palatino Linotype" pitchFamily="18" charset="0"/>
              </a:rPr>
              <a:t>terdiri</a:t>
            </a:r>
            <a:r>
              <a:rPr lang="en-US" baseline="30000" dirty="0" smtClean="0">
                <a:latin typeface="Palatino Linotype" pitchFamily="18" charset="0"/>
              </a:rPr>
              <a:t> </a:t>
            </a:r>
            <a:r>
              <a:rPr lang="en-US" baseline="30000" dirty="0" err="1" smtClean="0">
                <a:latin typeface="Palatino Linotype" pitchFamily="18" charset="0"/>
              </a:rPr>
              <a:t>dari</a:t>
            </a:r>
            <a:r>
              <a:rPr lang="en-US" baseline="30000" dirty="0" smtClean="0">
                <a:latin typeface="Palatino Linotype" pitchFamily="18" charset="0"/>
              </a:rPr>
              <a:t> </a:t>
            </a:r>
            <a:r>
              <a:rPr lang="en-US" baseline="30000" dirty="0" err="1" smtClean="0">
                <a:latin typeface="Palatino Linotype" pitchFamily="18" charset="0"/>
              </a:rPr>
              <a:t>Promotor</a:t>
            </a:r>
            <a:r>
              <a:rPr lang="en-US" baseline="30000" dirty="0" smtClean="0">
                <a:latin typeface="Palatino Linotype" pitchFamily="18" charset="0"/>
              </a:rPr>
              <a:t> </a:t>
            </a:r>
            <a:r>
              <a:rPr lang="en-US" baseline="30000" dirty="0" err="1" smtClean="0">
                <a:latin typeface="Palatino Linotype" pitchFamily="18" charset="0"/>
              </a:rPr>
              <a:t>dan</a:t>
            </a:r>
            <a:r>
              <a:rPr lang="en-US" baseline="30000" dirty="0" smtClean="0">
                <a:latin typeface="Palatino Linotype" pitchFamily="18" charset="0"/>
              </a:rPr>
              <a:t> </a:t>
            </a:r>
            <a:r>
              <a:rPr lang="en-US" baseline="30000" dirty="0" err="1" smtClean="0">
                <a:latin typeface="Palatino Linotype" pitchFamily="18" charset="0"/>
              </a:rPr>
              <a:t>Ko-Promotor</a:t>
            </a:r>
            <a:r>
              <a:rPr lang="en-US" baseline="30000" dirty="0" smtClean="0">
                <a:latin typeface="Palatino Linotype" pitchFamily="18" charset="0"/>
              </a:rPr>
              <a:t> </a:t>
            </a:r>
            <a:r>
              <a:rPr lang="en-US" baseline="30000" dirty="0" err="1" smtClean="0">
                <a:latin typeface="Palatino Linotype" pitchFamily="18" charset="0"/>
              </a:rPr>
              <a:t>adalah</a:t>
            </a:r>
            <a:r>
              <a:rPr lang="en-US" baseline="30000" dirty="0" smtClean="0">
                <a:latin typeface="Palatino Linotype" pitchFamily="18" charset="0"/>
              </a:rPr>
              <a:t> </a:t>
            </a:r>
            <a:r>
              <a:rPr lang="en-US" baseline="30000" dirty="0" err="1" smtClean="0">
                <a:latin typeface="Palatino Linotype" pitchFamily="18" charset="0"/>
              </a:rPr>
              <a:t>tenaga</a:t>
            </a:r>
            <a:r>
              <a:rPr lang="en-US" baseline="30000" dirty="0" smtClean="0">
                <a:latin typeface="Palatino Linotype" pitchFamily="18" charset="0"/>
              </a:rPr>
              <a:t> </a:t>
            </a:r>
            <a:r>
              <a:rPr lang="en-US" baseline="30000" dirty="0" err="1" smtClean="0">
                <a:latin typeface="Palatino Linotype" pitchFamily="18" charset="0"/>
              </a:rPr>
              <a:t>akademik</a:t>
            </a:r>
            <a:r>
              <a:rPr lang="en-US" baseline="30000" dirty="0" smtClean="0">
                <a:latin typeface="Palatino Linotype" pitchFamily="18" charset="0"/>
              </a:rPr>
              <a:t> yang </a:t>
            </a:r>
            <a:r>
              <a:rPr lang="en-US" baseline="30000" dirty="0" err="1" smtClean="0">
                <a:latin typeface="Palatino Linotype" pitchFamily="18" charset="0"/>
              </a:rPr>
              <a:t>bertanggung</a:t>
            </a:r>
            <a:r>
              <a:rPr lang="en-US" baseline="30000" dirty="0" smtClean="0">
                <a:latin typeface="Palatino Linotype" pitchFamily="18" charset="0"/>
              </a:rPr>
              <a:t> </a:t>
            </a:r>
            <a:r>
              <a:rPr lang="en-US" baseline="30000" dirty="0" err="1" smtClean="0">
                <a:latin typeface="Palatino Linotype" pitchFamily="18" charset="0"/>
              </a:rPr>
              <a:t>jawab</a:t>
            </a:r>
            <a:r>
              <a:rPr lang="en-US" baseline="30000" dirty="0" smtClean="0">
                <a:latin typeface="Palatino Linotype" pitchFamily="18" charset="0"/>
              </a:rPr>
              <a:t> </a:t>
            </a:r>
            <a:r>
              <a:rPr lang="en-US" baseline="30000" dirty="0" err="1" smtClean="0">
                <a:latin typeface="Palatino Linotype" pitchFamily="18" charset="0"/>
              </a:rPr>
              <a:t>membimbing</a:t>
            </a:r>
            <a:r>
              <a:rPr lang="en-US" baseline="30000" dirty="0" smtClean="0">
                <a:latin typeface="Palatino Linotype" pitchFamily="18" charset="0"/>
              </a:rPr>
              <a:t> </a:t>
            </a:r>
            <a:r>
              <a:rPr lang="en-US" baseline="30000" dirty="0" err="1" smtClean="0">
                <a:latin typeface="Palatino Linotype" pitchFamily="18" charset="0"/>
              </a:rPr>
              <a:t>penulisan</a:t>
            </a:r>
            <a:r>
              <a:rPr lang="en-US" baseline="30000" dirty="0" smtClean="0">
                <a:latin typeface="Palatino Linotype" pitchFamily="18" charset="0"/>
              </a:rPr>
              <a:t> </a:t>
            </a:r>
            <a:r>
              <a:rPr lang="en-US" baseline="30000" dirty="0" err="1" smtClean="0">
                <a:latin typeface="Palatino Linotype" pitchFamily="18" charset="0"/>
              </a:rPr>
              <a:t>tesis</a:t>
            </a:r>
            <a:r>
              <a:rPr lang="en-US" baseline="30000" dirty="0" smtClean="0">
                <a:latin typeface="Palatino Linotype" pitchFamily="18" charset="0"/>
              </a:rPr>
              <a:t>. </a:t>
            </a:r>
          </a:p>
          <a:p>
            <a:endParaRPr lang="en-US" baseline="30000" dirty="0" smtClean="0">
              <a:latin typeface="Palatino Linotype" pitchFamily="18" charset="0"/>
            </a:endParaRPr>
          </a:p>
          <a:p>
            <a:r>
              <a:rPr lang="en-US" baseline="30000" dirty="0" err="1" smtClean="0">
                <a:latin typeface="Palatino Linotype" pitchFamily="18" charset="0"/>
              </a:rPr>
              <a:t>Setiap</a:t>
            </a:r>
            <a:r>
              <a:rPr lang="en-US" baseline="30000" dirty="0" smtClean="0">
                <a:latin typeface="Palatino Linotype" pitchFamily="18" charset="0"/>
              </a:rPr>
              <a:t> </a:t>
            </a:r>
            <a:r>
              <a:rPr lang="en-US" baseline="30000" dirty="0" err="1" smtClean="0">
                <a:latin typeface="Palatino Linotype" pitchFamily="18" charset="0"/>
              </a:rPr>
              <a:t>mahasiswa</a:t>
            </a:r>
            <a:r>
              <a:rPr lang="en-US" baseline="30000" dirty="0" smtClean="0">
                <a:latin typeface="Palatino Linotype" pitchFamily="18" charset="0"/>
              </a:rPr>
              <a:t> </a:t>
            </a:r>
            <a:r>
              <a:rPr lang="en-US" baseline="30000" dirty="0" err="1" smtClean="0">
                <a:latin typeface="Palatino Linotype" pitchFamily="18" charset="0"/>
              </a:rPr>
              <a:t>dibimbing</a:t>
            </a:r>
            <a:r>
              <a:rPr lang="en-US" baseline="30000" dirty="0" smtClean="0">
                <a:latin typeface="Palatino Linotype" pitchFamily="18" charset="0"/>
              </a:rPr>
              <a:t> </a:t>
            </a:r>
            <a:r>
              <a:rPr lang="en-US" baseline="30000" dirty="0" err="1" smtClean="0">
                <a:latin typeface="Palatino Linotype" pitchFamily="18" charset="0"/>
              </a:rPr>
              <a:t>oleh</a:t>
            </a:r>
            <a:r>
              <a:rPr lang="en-US" baseline="30000" dirty="0" smtClean="0">
                <a:latin typeface="Palatino Linotype" pitchFamily="18" charset="0"/>
              </a:rPr>
              <a:t> paling </a:t>
            </a:r>
            <a:r>
              <a:rPr lang="en-US" baseline="30000" dirty="0" err="1" smtClean="0">
                <a:latin typeface="Palatino Linotype" pitchFamily="18" charset="0"/>
              </a:rPr>
              <a:t>banyak</a:t>
            </a:r>
            <a:r>
              <a:rPr lang="en-US" baseline="30000" dirty="0" smtClean="0">
                <a:latin typeface="Palatino Linotype" pitchFamily="18" charset="0"/>
              </a:rPr>
              <a:t> 3 (</a:t>
            </a:r>
            <a:r>
              <a:rPr lang="en-US" baseline="30000" dirty="0" err="1" smtClean="0">
                <a:latin typeface="Palatino Linotype" pitchFamily="18" charset="0"/>
              </a:rPr>
              <a:t>tiga</a:t>
            </a:r>
            <a:r>
              <a:rPr lang="en-US" baseline="30000" dirty="0" smtClean="0">
                <a:latin typeface="Palatino Linotype" pitchFamily="18" charset="0"/>
              </a:rPr>
              <a:t>) </a:t>
            </a:r>
            <a:r>
              <a:rPr lang="en-US" baseline="30000" dirty="0" err="1" smtClean="0">
                <a:latin typeface="Palatino Linotype" pitchFamily="18" charset="0"/>
              </a:rPr>
              <a:t>tenaga</a:t>
            </a:r>
            <a:r>
              <a:rPr lang="en-US" baseline="30000" dirty="0" smtClean="0">
                <a:latin typeface="Palatino Linotype" pitchFamily="18" charset="0"/>
              </a:rPr>
              <a:t> </a:t>
            </a:r>
            <a:r>
              <a:rPr lang="en-US" baseline="30000" dirty="0" err="1" smtClean="0">
                <a:latin typeface="Palatino Linotype" pitchFamily="18" charset="0"/>
              </a:rPr>
              <a:t>akademik</a:t>
            </a:r>
            <a:r>
              <a:rPr lang="en-US" baseline="30000" dirty="0" smtClean="0">
                <a:latin typeface="Palatino Linotype" pitchFamily="18" charset="0"/>
              </a:rPr>
              <a:t>, </a:t>
            </a:r>
            <a:r>
              <a:rPr lang="en-US" baseline="30000" dirty="0" err="1" smtClean="0">
                <a:latin typeface="Palatino Linotype" pitchFamily="18" charset="0"/>
              </a:rPr>
              <a:t>salah</a:t>
            </a:r>
            <a:r>
              <a:rPr lang="en-US" baseline="30000" dirty="0" smtClean="0">
                <a:latin typeface="Palatino Linotype" pitchFamily="18" charset="0"/>
              </a:rPr>
              <a:t> </a:t>
            </a:r>
            <a:r>
              <a:rPr lang="en-US" baseline="30000" dirty="0" err="1" smtClean="0">
                <a:latin typeface="Palatino Linotype" pitchFamily="18" charset="0"/>
              </a:rPr>
              <a:t>satu</a:t>
            </a:r>
            <a:r>
              <a:rPr lang="en-US" baseline="30000" dirty="0" smtClean="0">
                <a:latin typeface="Palatino Linotype" pitchFamily="18" charset="0"/>
              </a:rPr>
              <a:t> </a:t>
            </a:r>
            <a:r>
              <a:rPr lang="en-US" baseline="30000" dirty="0" err="1" smtClean="0">
                <a:latin typeface="Palatino Linotype" pitchFamily="18" charset="0"/>
              </a:rPr>
              <a:t>diantaranya</a:t>
            </a:r>
            <a:r>
              <a:rPr lang="en-US" baseline="30000" dirty="0" smtClean="0">
                <a:latin typeface="Palatino Linotype" pitchFamily="18" charset="0"/>
              </a:rPr>
              <a:t> </a:t>
            </a:r>
            <a:r>
              <a:rPr lang="en-US" baseline="30000" dirty="0" err="1" smtClean="0">
                <a:latin typeface="Palatino Linotype" pitchFamily="18" charset="0"/>
              </a:rPr>
              <a:t>berstatus</a:t>
            </a:r>
            <a:r>
              <a:rPr lang="en-US" baseline="30000" dirty="0" smtClean="0">
                <a:latin typeface="Palatino Linotype" pitchFamily="18" charset="0"/>
              </a:rPr>
              <a:t> </a:t>
            </a:r>
            <a:r>
              <a:rPr lang="en-US" baseline="30000" dirty="0" err="1" smtClean="0">
                <a:latin typeface="Palatino Linotype" pitchFamily="18" charset="0"/>
              </a:rPr>
              <a:t>sebagai</a:t>
            </a:r>
            <a:r>
              <a:rPr lang="en-US" baseline="30000" dirty="0" smtClean="0">
                <a:latin typeface="Palatino Linotype" pitchFamily="18" charset="0"/>
              </a:rPr>
              <a:t> </a:t>
            </a:r>
            <a:r>
              <a:rPr lang="en-US" baseline="30000" dirty="0" err="1" smtClean="0">
                <a:latin typeface="Palatino Linotype" pitchFamily="18" charset="0"/>
              </a:rPr>
              <a:t>Promotor</a:t>
            </a:r>
            <a:r>
              <a:rPr lang="en-US" baseline="30000" dirty="0" smtClean="0">
                <a:latin typeface="Palatino Linotype" pitchFamily="18" charset="0"/>
              </a:rPr>
              <a:t> </a:t>
            </a:r>
            <a:r>
              <a:rPr lang="en-US" baseline="30000" dirty="0" err="1" smtClean="0">
                <a:latin typeface="Palatino Linotype" pitchFamily="18" charset="0"/>
              </a:rPr>
              <a:t>dan</a:t>
            </a:r>
            <a:r>
              <a:rPr lang="en-US" baseline="30000" dirty="0" smtClean="0">
                <a:latin typeface="Palatino Linotype" pitchFamily="18" charset="0"/>
              </a:rPr>
              <a:t> </a:t>
            </a:r>
            <a:r>
              <a:rPr lang="en-US" baseline="30000" dirty="0" err="1" smtClean="0">
                <a:latin typeface="Palatino Linotype" pitchFamily="18" charset="0"/>
              </a:rPr>
              <a:t>lainya</a:t>
            </a:r>
            <a:r>
              <a:rPr lang="en-US" baseline="30000" dirty="0" smtClean="0">
                <a:latin typeface="Palatino Linotype" pitchFamily="18" charset="0"/>
              </a:rPr>
              <a:t> </a:t>
            </a:r>
            <a:r>
              <a:rPr lang="en-US" baseline="30000" dirty="0" err="1" smtClean="0">
                <a:latin typeface="Palatino Linotype" pitchFamily="18" charset="0"/>
              </a:rPr>
              <a:t>sebagai</a:t>
            </a:r>
            <a:r>
              <a:rPr lang="en-US" baseline="30000" dirty="0" smtClean="0">
                <a:latin typeface="Palatino Linotype" pitchFamily="18" charset="0"/>
              </a:rPr>
              <a:t> </a:t>
            </a:r>
            <a:r>
              <a:rPr lang="en-US" baseline="30000" dirty="0" err="1" smtClean="0">
                <a:latin typeface="Palatino Linotype" pitchFamily="18" charset="0"/>
              </a:rPr>
              <a:t>Ko-Promotor</a:t>
            </a:r>
            <a:r>
              <a:rPr lang="en-US" baseline="30000" dirty="0" smtClean="0">
                <a:latin typeface="Palatino Linotype" pitchFamily="18" charset="0"/>
              </a:rPr>
              <a:t>.</a:t>
            </a:r>
          </a:p>
          <a:p>
            <a:endParaRPr lang="en-US" dirty="0">
              <a:latin typeface="Palatino Linotype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1036E31-7F93-40A9-8950-291AB181BB30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Palatino Linotype" pitchFamily="18" charset="0"/>
              </a:rPr>
              <a:t>Tugas</a:t>
            </a:r>
            <a:r>
              <a:rPr lang="en-US" dirty="0" smtClean="0">
                <a:latin typeface="Palatino Linotype" pitchFamily="18" charset="0"/>
              </a:rPr>
              <a:t> </a:t>
            </a:r>
            <a:r>
              <a:rPr lang="en-US" dirty="0" err="1" smtClean="0">
                <a:latin typeface="Palatino Linotype" pitchFamily="18" charset="0"/>
              </a:rPr>
              <a:t>Komisi</a:t>
            </a:r>
            <a:r>
              <a:rPr lang="en-US" dirty="0" smtClean="0">
                <a:latin typeface="Palatino Linotype" pitchFamily="18" charset="0"/>
              </a:rPr>
              <a:t> </a:t>
            </a:r>
            <a:r>
              <a:rPr lang="en-US" dirty="0" err="1" smtClean="0">
                <a:latin typeface="Palatino Linotype" pitchFamily="18" charset="0"/>
              </a:rPr>
              <a:t>Pembimbing</a:t>
            </a:r>
            <a:endParaRPr lang="en-US" dirty="0">
              <a:latin typeface="Palatino Linotype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500" baseline="30000" dirty="0" err="1" smtClean="0">
                <a:latin typeface="Palatino Linotype" pitchFamily="18" charset="0"/>
              </a:rPr>
              <a:t>Membimbing</a:t>
            </a:r>
            <a:r>
              <a:rPr lang="en-US" sz="3500" baseline="30000" dirty="0" smtClean="0">
                <a:latin typeface="Palatino Linotype" pitchFamily="18" charset="0"/>
              </a:rPr>
              <a:t> </a:t>
            </a:r>
            <a:r>
              <a:rPr lang="en-US" sz="3500" baseline="30000" dirty="0" err="1" smtClean="0">
                <a:latin typeface="Palatino Linotype" pitchFamily="18" charset="0"/>
              </a:rPr>
              <a:t>perencanaan</a:t>
            </a:r>
            <a:r>
              <a:rPr lang="en-US" sz="3500" baseline="30000" dirty="0" smtClean="0">
                <a:latin typeface="Palatino Linotype" pitchFamily="18" charset="0"/>
              </a:rPr>
              <a:t>, </a:t>
            </a:r>
            <a:r>
              <a:rPr lang="en-US" sz="3500" baseline="30000" dirty="0" err="1" smtClean="0">
                <a:latin typeface="Palatino Linotype" pitchFamily="18" charset="0"/>
              </a:rPr>
              <a:t>pelaksanaan</a:t>
            </a:r>
            <a:r>
              <a:rPr lang="en-US" sz="3500" baseline="30000" dirty="0" smtClean="0">
                <a:latin typeface="Palatino Linotype" pitchFamily="18" charset="0"/>
              </a:rPr>
              <a:t> </a:t>
            </a:r>
            <a:r>
              <a:rPr lang="en-US" sz="3500" baseline="30000" dirty="0" err="1" smtClean="0">
                <a:latin typeface="Palatino Linotype" pitchFamily="18" charset="0"/>
              </a:rPr>
              <a:t>penelitian</a:t>
            </a:r>
            <a:r>
              <a:rPr lang="en-US" sz="3500" baseline="30000" dirty="0" smtClean="0">
                <a:latin typeface="Palatino Linotype" pitchFamily="18" charset="0"/>
              </a:rPr>
              <a:t>, </a:t>
            </a:r>
            <a:r>
              <a:rPr lang="en-US" sz="3500" baseline="30000" dirty="0" err="1" smtClean="0">
                <a:latin typeface="Palatino Linotype" pitchFamily="18" charset="0"/>
              </a:rPr>
              <a:t>penulisan</a:t>
            </a:r>
            <a:r>
              <a:rPr lang="en-US" sz="3500" baseline="30000" dirty="0" smtClean="0">
                <a:latin typeface="Palatino Linotype" pitchFamily="18" charset="0"/>
              </a:rPr>
              <a:t> </a:t>
            </a:r>
            <a:r>
              <a:rPr lang="en-US" sz="3500" baseline="30000" dirty="0" err="1" smtClean="0">
                <a:latin typeface="Palatino Linotype" pitchFamily="18" charset="0"/>
              </a:rPr>
              <a:t>artikel</a:t>
            </a:r>
            <a:r>
              <a:rPr lang="en-US" sz="3500" baseline="30000" dirty="0" smtClean="0">
                <a:latin typeface="Palatino Linotype" pitchFamily="18" charset="0"/>
              </a:rPr>
              <a:t> </a:t>
            </a:r>
            <a:r>
              <a:rPr lang="en-US" sz="3500" baseline="30000" dirty="0" err="1" smtClean="0">
                <a:latin typeface="Palatino Linotype" pitchFamily="18" charset="0"/>
              </a:rPr>
              <a:t>jurnal</a:t>
            </a:r>
            <a:r>
              <a:rPr lang="en-US" sz="3500" baseline="30000" dirty="0" smtClean="0">
                <a:latin typeface="Palatino Linotype" pitchFamily="18" charset="0"/>
              </a:rPr>
              <a:t> </a:t>
            </a:r>
            <a:r>
              <a:rPr lang="en-US" sz="3500" baseline="30000" dirty="0" err="1" smtClean="0">
                <a:latin typeface="Palatino Linotype" pitchFamily="18" charset="0"/>
              </a:rPr>
              <a:t>dan</a:t>
            </a:r>
            <a:r>
              <a:rPr lang="en-US" sz="3500" baseline="30000" dirty="0" smtClean="0">
                <a:latin typeface="Palatino Linotype" pitchFamily="18" charset="0"/>
              </a:rPr>
              <a:t> </a:t>
            </a:r>
            <a:r>
              <a:rPr lang="en-US" sz="3500" baseline="30000" dirty="0" err="1" smtClean="0">
                <a:latin typeface="Palatino Linotype" pitchFamily="18" charset="0"/>
              </a:rPr>
              <a:t>naskah</a:t>
            </a:r>
            <a:r>
              <a:rPr lang="en-US" sz="3500" baseline="30000" dirty="0" smtClean="0">
                <a:latin typeface="Palatino Linotype" pitchFamily="18" charset="0"/>
              </a:rPr>
              <a:t> </a:t>
            </a:r>
            <a:r>
              <a:rPr lang="en-US" sz="3500" baseline="30000" dirty="0" err="1" smtClean="0">
                <a:latin typeface="Palatino Linotype" pitchFamily="18" charset="0"/>
              </a:rPr>
              <a:t>tesis</a:t>
            </a:r>
            <a:r>
              <a:rPr lang="en-US" sz="3500" baseline="30000" dirty="0" smtClean="0">
                <a:latin typeface="Palatino Linotype" pitchFamily="18" charset="0"/>
              </a:rPr>
              <a:t>,</a:t>
            </a:r>
          </a:p>
          <a:p>
            <a:r>
              <a:rPr lang="en-US" sz="3500" baseline="30000" dirty="0" err="1" smtClean="0">
                <a:latin typeface="Palatino Linotype" pitchFamily="18" charset="0"/>
              </a:rPr>
              <a:t>Memberikan</a:t>
            </a:r>
            <a:r>
              <a:rPr lang="en-US" sz="3500" baseline="30000" dirty="0" smtClean="0">
                <a:latin typeface="Palatino Linotype" pitchFamily="18" charset="0"/>
              </a:rPr>
              <a:t> </a:t>
            </a:r>
            <a:r>
              <a:rPr lang="en-US" sz="3500" baseline="30000" dirty="0" err="1" smtClean="0">
                <a:latin typeface="Palatino Linotype" pitchFamily="18" charset="0"/>
              </a:rPr>
              <a:t>penilaian</a:t>
            </a:r>
            <a:r>
              <a:rPr lang="en-US" sz="3500" baseline="30000" dirty="0" smtClean="0">
                <a:latin typeface="Palatino Linotype" pitchFamily="18" charset="0"/>
              </a:rPr>
              <a:t> </a:t>
            </a:r>
            <a:r>
              <a:rPr lang="en-US" sz="3500" baseline="30000" dirty="0" err="1" smtClean="0">
                <a:latin typeface="Palatino Linotype" pitchFamily="18" charset="0"/>
              </a:rPr>
              <a:t>pada</a:t>
            </a:r>
            <a:r>
              <a:rPr lang="en-US" sz="3500" baseline="30000" dirty="0" smtClean="0">
                <a:latin typeface="Palatino Linotype" pitchFamily="18" charset="0"/>
              </a:rPr>
              <a:t> proposal </a:t>
            </a:r>
            <a:r>
              <a:rPr lang="en-US" sz="3500" baseline="30000" dirty="0" err="1" smtClean="0">
                <a:latin typeface="Palatino Linotype" pitchFamily="18" charset="0"/>
              </a:rPr>
              <a:t>penelitian</a:t>
            </a:r>
            <a:r>
              <a:rPr lang="en-US" sz="3500" baseline="30000" dirty="0" smtClean="0">
                <a:latin typeface="Palatino Linotype" pitchFamily="18" charset="0"/>
              </a:rPr>
              <a:t> (</a:t>
            </a:r>
            <a:r>
              <a:rPr lang="en-US" sz="3500" baseline="30000" dirty="0" err="1" smtClean="0">
                <a:latin typeface="Palatino Linotype" pitchFamily="18" charset="0"/>
              </a:rPr>
              <a:t>ujian</a:t>
            </a:r>
            <a:r>
              <a:rPr lang="en-US" sz="3500" baseline="30000" dirty="0" smtClean="0">
                <a:latin typeface="Palatino Linotype" pitchFamily="18" charset="0"/>
              </a:rPr>
              <a:t> proposal </a:t>
            </a:r>
            <a:r>
              <a:rPr lang="en-US" sz="3500" baseline="30000" dirty="0" err="1" smtClean="0">
                <a:latin typeface="Palatino Linotype" pitchFamily="18" charset="0"/>
              </a:rPr>
              <a:t>penelitian</a:t>
            </a:r>
            <a:r>
              <a:rPr lang="en-US" sz="3500" baseline="30000" dirty="0" smtClean="0">
                <a:latin typeface="Palatino Linotype" pitchFamily="18" charset="0"/>
              </a:rPr>
              <a:t>), </a:t>
            </a:r>
            <a:r>
              <a:rPr lang="en-US" sz="3500" baseline="30000" dirty="0" err="1" smtClean="0">
                <a:latin typeface="Palatino Linotype" pitchFamily="18" charset="0"/>
              </a:rPr>
              <a:t>pelaksanaan</a:t>
            </a:r>
            <a:r>
              <a:rPr lang="en-US" sz="3500" baseline="30000" dirty="0" smtClean="0">
                <a:latin typeface="Palatino Linotype" pitchFamily="18" charset="0"/>
              </a:rPr>
              <a:t> </a:t>
            </a:r>
            <a:r>
              <a:rPr lang="en-US" sz="3500" baseline="30000" dirty="0" err="1" smtClean="0">
                <a:latin typeface="Palatino Linotype" pitchFamily="18" charset="0"/>
              </a:rPr>
              <a:t>penelitian</a:t>
            </a:r>
            <a:r>
              <a:rPr lang="en-US" sz="3500" baseline="30000" dirty="0" smtClean="0">
                <a:latin typeface="Palatino Linotype" pitchFamily="18" charset="0"/>
              </a:rPr>
              <a:t>, seminar </a:t>
            </a:r>
            <a:r>
              <a:rPr lang="en-US" sz="3500" baseline="30000" dirty="0" err="1" smtClean="0">
                <a:latin typeface="Palatino Linotype" pitchFamily="18" charset="0"/>
              </a:rPr>
              <a:t>hasil</a:t>
            </a:r>
            <a:r>
              <a:rPr lang="en-US" sz="3500" baseline="30000" dirty="0" smtClean="0">
                <a:latin typeface="Palatino Linotype" pitchFamily="18" charset="0"/>
              </a:rPr>
              <a:t> </a:t>
            </a:r>
            <a:r>
              <a:rPr lang="en-US" sz="3500" baseline="30000" dirty="0" err="1" smtClean="0">
                <a:latin typeface="Palatino Linotype" pitchFamily="18" charset="0"/>
              </a:rPr>
              <a:t>penelitian</a:t>
            </a:r>
            <a:r>
              <a:rPr lang="en-US" sz="3500" baseline="30000" dirty="0" smtClean="0">
                <a:latin typeface="Palatino Linotype" pitchFamily="18" charset="0"/>
              </a:rPr>
              <a:t>, </a:t>
            </a:r>
            <a:r>
              <a:rPr lang="en-US" sz="3500" baseline="30000" dirty="0" err="1" smtClean="0">
                <a:latin typeface="Palatino Linotype" pitchFamily="18" charset="0"/>
              </a:rPr>
              <a:t>penulisan</a:t>
            </a:r>
            <a:r>
              <a:rPr lang="en-US" sz="3500" baseline="30000" dirty="0" smtClean="0">
                <a:latin typeface="Palatino Linotype" pitchFamily="18" charset="0"/>
              </a:rPr>
              <a:t> </a:t>
            </a:r>
            <a:r>
              <a:rPr lang="en-US" sz="3500" baseline="30000" dirty="0" err="1" smtClean="0">
                <a:latin typeface="Palatino Linotype" pitchFamily="18" charset="0"/>
              </a:rPr>
              <a:t>dan</a:t>
            </a:r>
            <a:r>
              <a:rPr lang="en-US" sz="3500" baseline="30000" dirty="0" smtClean="0">
                <a:latin typeface="Palatino Linotype" pitchFamily="18" charset="0"/>
              </a:rPr>
              <a:t> </a:t>
            </a:r>
            <a:r>
              <a:rPr lang="en-US" sz="3500" baseline="30000" dirty="0" err="1" smtClean="0">
                <a:latin typeface="Palatino Linotype" pitchFamily="18" charset="0"/>
              </a:rPr>
              <a:t>ujian</a:t>
            </a:r>
            <a:r>
              <a:rPr lang="en-US" sz="3500" baseline="30000" dirty="0" smtClean="0">
                <a:latin typeface="Palatino Linotype" pitchFamily="18" charset="0"/>
              </a:rPr>
              <a:t> </a:t>
            </a:r>
            <a:r>
              <a:rPr lang="en-US" sz="3500" baseline="30000" dirty="0" err="1" smtClean="0">
                <a:latin typeface="Palatino Linotype" pitchFamily="18" charset="0"/>
              </a:rPr>
              <a:t>tesis</a:t>
            </a:r>
            <a:r>
              <a:rPr lang="en-US" sz="3500" baseline="30000" dirty="0" smtClean="0">
                <a:latin typeface="Palatino Linotype" pitchFamily="18" charset="0"/>
              </a:rPr>
              <a:t>,</a:t>
            </a:r>
          </a:p>
          <a:p>
            <a:r>
              <a:rPr lang="en-US" sz="3500" baseline="30000" dirty="0" err="1" smtClean="0">
                <a:latin typeface="Palatino Linotype" pitchFamily="18" charset="0"/>
              </a:rPr>
              <a:t>Menghadiri</a:t>
            </a:r>
            <a:r>
              <a:rPr lang="en-US" sz="3500" baseline="30000" dirty="0" smtClean="0">
                <a:latin typeface="Palatino Linotype" pitchFamily="18" charset="0"/>
              </a:rPr>
              <a:t> </a:t>
            </a:r>
            <a:r>
              <a:rPr lang="en-US" sz="3500" baseline="30000" dirty="0" err="1" smtClean="0">
                <a:latin typeface="Palatino Linotype" pitchFamily="18" charset="0"/>
              </a:rPr>
              <a:t>ujian</a:t>
            </a:r>
            <a:r>
              <a:rPr lang="en-US" sz="3500" baseline="30000" dirty="0" smtClean="0">
                <a:latin typeface="Palatino Linotype" pitchFamily="18" charset="0"/>
              </a:rPr>
              <a:t> proposal </a:t>
            </a:r>
            <a:r>
              <a:rPr lang="en-US" sz="3500" baseline="30000" dirty="0" err="1" smtClean="0">
                <a:latin typeface="Palatino Linotype" pitchFamily="18" charset="0"/>
              </a:rPr>
              <a:t>penelitian</a:t>
            </a:r>
            <a:r>
              <a:rPr lang="en-US" sz="3500" baseline="30000" dirty="0" smtClean="0">
                <a:latin typeface="Palatino Linotype" pitchFamily="18" charset="0"/>
              </a:rPr>
              <a:t>, seminar </a:t>
            </a:r>
            <a:r>
              <a:rPr lang="en-US" sz="3500" baseline="30000" dirty="0" err="1" smtClean="0">
                <a:latin typeface="Palatino Linotype" pitchFamily="18" charset="0"/>
              </a:rPr>
              <a:t>hasil</a:t>
            </a:r>
            <a:r>
              <a:rPr lang="en-US" sz="3500" baseline="30000" dirty="0" smtClean="0">
                <a:latin typeface="Palatino Linotype" pitchFamily="18" charset="0"/>
              </a:rPr>
              <a:t> </a:t>
            </a:r>
            <a:r>
              <a:rPr lang="en-US" sz="3500" baseline="30000" dirty="0" err="1" smtClean="0">
                <a:latin typeface="Palatino Linotype" pitchFamily="18" charset="0"/>
              </a:rPr>
              <a:t>penelitian</a:t>
            </a:r>
            <a:r>
              <a:rPr lang="en-US" sz="3500" baseline="30000" dirty="0" smtClean="0">
                <a:latin typeface="Palatino Linotype" pitchFamily="18" charset="0"/>
              </a:rPr>
              <a:t> </a:t>
            </a:r>
            <a:r>
              <a:rPr lang="en-US" sz="3500" baseline="30000" dirty="0" err="1" smtClean="0">
                <a:latin typeface="Palatino Linotype" pitchFamily="18" charset="0"/>
              </a:rPr>
              <a:t>dan</a:t>
            </a:r>
            <a:r>
              <a:rPr lang="en-US" sz="3500" baseline="30000" dirty="0" smtClean="0">
                <a:latin typeface="Palatino Linotype" pitchFamily="18" charset="0"/>
              </a:rPr>
              <a:t> </a:t>
            </a:r>
            <a:r>
              <a:rPr lang="en-US" sz="3500" baseline="30000" dirty="0" err="1" smtClean="0">
                <a:latin typeface="Palatino Linotype" pitchFamily="18" charset="0"/>
              </a:rPr>
              <a:t>ujian</a:t>
            </a:r>
            <a:r>
              <a:rPr lang="en-US" sz="3500" baseline="30000" dirty="0" smtClean="0">
                <a:latin typeface="Palatino Linotype" pitchFamily="18" charset="0"/>
              </a:rPr>
              <a:t> </a:t>
            </a:r>
            <a:r>
              <a:rPr lang="en-US" sz="3500" baseline="30000" dirty="0" err="1" smtClean="0">
                <a:latin typeface="Palatino Linotype" pitchFamily="18" charset="0"/>
              </a:rPr>
              <a:t>tesis</a:t>
            </a:r>
            <a:r>
              <a:rPr lang="en-US" sz="3500" baseline="30000" dirty="0" smtClean="0">
                <a:latin typeface="Palatino Linotype" pitchFamily="18" charset="0"/>
              </a:rPr>
              <a:t> </a:t>
            </a:r>
            <a:r>
              <a:rPr lang="en-US" sz="3500" baseline="30000" dirty="0" err="1" smtClean="0">
                <a:latin typeface="Palatino Linotype" pitchFamily="18" charset="0"/>
              </a:rPr>
              <a:t>mahasiswa</a:t>
            </a:r>
            <a:r>
              <a:rPr lang="en-US" sz="3500" baseline="30000" dirty="0" smtClean="0">
                <a:latin typeface="Palatino Linotype" pitchFamily="18" charset="0"/>
              </a:rPr>
              <a:t> yang </a:t>
            </a:r>
            <a:r>
              <a:rPr lang="en-US" sz="3500" baseline="30000" dirty="0" err="1" smtClean="0">
                <a:latin typeface="Palatino Linotype" pitchFamily="18" charset="0"/>
              </a:rPr>
              <a:t>dibimbing</a:t>
            </a:r>
            <a:r>
              <a:rPr lang="en-US" sz="3500" baseline="30000" dirty="0" smtClean="0">
                <a:latin typeface="Palatino Linotype" pitchFamily="18" charset="0"/>
              </a:rPr>
              <a:t>.</a:t>
            </a:r>
            <a:endParaRPr lang="en-US" sz="3500" dirty="0">
              <a:latin typeface="Palatino Linotype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1036E31-7F93-40A9-8950-291AB181BB30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1036E31-7F93-40A9-8950-291AB181BB30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0953930"/>
              </p:ext>
            </p:extLst>
          </p:nvPr>
        </p:nvGraphicFramePr>
        <p:xfrm>
          <a:off x="539750" y="1808163"/>
          <a:ext cx="7766050" cy="213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9050"/>
                <a:gridCol w="64770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err="1" smtClean="0">
                          <a:latin typeface="Palatino Linotype" pitchFamily="18" charset="0"/>
                        </a:rPr>
                        <a:t>Tahap</a:t>
                      </a:r>
                      <a:endParaRPr lang="en-US" sz="2200" dirty="0">
                        <a:latin typeface="Palatino Linotype" pitchFamily="18" charset="0"/>
                      </a:endParaRPr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err="1" smtClean="0">
                          <a:latin typeface="Palatino Linotype" pitchFamily="18" charset="0"/>
                        </a:rPr>
                        <a:t>Uraian</a:t>
                      </a:r>
                      <a:endParaRPr lang="en-US" sz="2200" dirty="0">
                        <a:latin typeface="Palatino Linotype" pitchFamily="18" charset="0"/>
                      </a:endParaRPr>
                    </a:p>
                  </a:txBody>
                  <a:tcPr marL="91447" marR="91447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>
                          <a:latin typeface="Palatino Linotype" pitchFamily="18" charset="0"/>
                        </a:rPr>
                        <a:t>1</a:t>
                      </a:r>
                      <a:endParaRPr lang="en-US" sz="2200" dirty="0">
                        <a:latin typeface="Palatino Linotype" pitchFamily="18" charset="0"/>
                      </a:endParaRPr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200" dirty="0" err="1" smtClean="0">
                          <a:latin typeface="Palatino Linotype" pitchFamily="18" charset="0"/>
                        </a:rPr>
                        <a:t>Komisi</a:t>
                      </a:r>
                      <a:r>
                        <a:rPr lang="en-US" sz="2200" dirty="0" smtClean="0">
                          <a:latin typeface="Palatino Linotype" pitchFamily="18" charset="0"/>
                        </a:rPr>
                        <a:t> </a:t>
                      </a:r>
                      <a:r>
                        <a:rPr lang="en-US" sz="2200" dirty="0" err="1" smtClean="0">
                          <a:latin typeface="Palatino Linotype" pitchFamily="18" charset="0"/>
                        </a:rPr>
                        <a:t>Persiapan</a:t>
                      </a:r>
                      <a:endParaRPr lang="en-US" sz="2200" dirty="0">
                        <a:latin typeface="Palatino Linotype" pitchFamily="18" charset="0"/>
                      </a:endParaRPr>
                    </a:p>
                  </a:txBody>
                  <a:tcPr marL="91447" marR="91447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>
                          <a:latin typeface="Palatino Linotype" pitchFamily="18" charset="0"/>
                        </a:rPr>
                        <a:t>2</a:t>
                      </a:r>
                      <a:endParaRPr lang="en-US" sz="2200" dirty="0">
                        <a:latin typeface="Palatino Linotype" pitchFamily="18" charset="0"/>
                      </a:endParaRPr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 err="1" smtClean="0">
                          <a:latin typeface="Palatino Linotype" pitchFamily="18" charset="0"/>
                        </a:rPr>
                        <a:t>Ujian</a:t>
                      </a:r>
                      <a:r>
                        <a:rPr lang="en-US" sz="2200" dirty="0" smtClean="0">
                          <a:latin typeface="Palatino Linotype" pitchFamily="18" charset="0"/>
                        </a:rPr>
                        <a:t> Proposal </a:t>
                      </a:r>
                      <a:r>
                        <a:rPr lang="en-US" sz="2200" dirty="0" err="1" smtClean="0">
                          <a:latin typeface="Palatino Linotype" pitchFamily="18" charset="0"/>
                        </a:rPr>
                        <a:t>Tesis</a:t>
                      </a:r>
                      <a:endParaRPr lang="en-US" sz="2200" dirty="0" smtClean="0">
                        <a:latin typeface="Palatino Linotype" pitchFamily="18" charset="0"/>
                      </a:endParaRPr>
                    </a:p>
                  </a:txBody>
                  <a:tcPr marL="91447" marR="91447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>
                          <a:latin typeface="Palatino Linotype" pitchFamily="18" charset="0"/>
                        </a:rPr>
                        <a:t>3</a:t>
                      </a:r>
                      <a:endParaRPr lang="en-US" sz="2200" dirty="0">
                        <a:latin typeface="Palatino Linotype" pitchFamily="18" charset="0"/>
                      </a:endParaRPr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200" dirty="0" smtClean="0">
                          <a:latin typeface="Palatino Linotype" pitchFamily="18" charset="0"/>
                        </a:rPr>
                        <a:t>Seminar </a:t>
                      </a:r>
                      <a:r>
                        <a:rPr lang="en-US" sz="2200" dirty="0" err="1" smtClean="0">
                          <a:latin typeface="Palatino Linotype" pitchFamily="18" charset="0"/>
                        </a:rPr>
                        <a:t>Hasil</a:t>
                      </a:r>
                      <a:r>
                        <a:rPr lang="en-US" sz="2200" dirty="0" smtClean="0">
                          <a:latin typeface="Palatino Linotype" pitchFamily="18" charset="0"/>
                        </a:rPr>
                        <a:t> </a:t>
                      </a:r>
                      <a:r>
                        <a:rPr lang="en-US" sz="2200" dirty="0" err="1" smtClean="0">
                          <a:latin typeface="Palatino Linotype" pitchFamily="18" charset="0"/>
                        </a:rPr>
                        <a:t>Penelitian</a:t>
                      </a:r>
                      <a:r>
                        <a:rPr lang="en-US" sz="2200" dirty="0" smtClean="0">
                          <a:latin typeface="Palatino Linotype" pitchFamily="18" charset="0"/>
                        </a:rPr>
                        <a:t> (Draft </a:t>
                      </a:r>
                      <a:r>
                        <a:rPr lang="en-US" sz="2200" dirty="0" err="1" smtClean="0">
                          <a:latin typeface="Palatino Linotype" pitchFamily="18" charset="0"/>
                        </a:rPr>
                        <a:t>Tesis</a:t>
                      </a:r>
                      <a:r>
                        <a:rPr lang="en-US" sz="2200" dirty="0" smtClean="0">
                          <a:latin typeface="Palatino Linotype" pitchFamily="18" charset="0"/>
                        </a:rPr>
                        <a:t>)</a:t>
                      </a:r>
                      <a:endParaRPr lang="en-US" sz="2200" dirty="0">
                        <a:latin typeface="Palatino Linotype" pitchFamily="18" charset="0"/>
                      </a:endParaRPr>
                    </a:p>
                  </a:txBody>
                  <a:tcPr marL="91447" marR="91447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>
                          <a:latin typeface="Palatino Linotype" pitchFamily="18" charset="0"/>
                        </a:rPr>
                        <a:t>4</a:t>
                      </a:r>
                      <a:endParaRPr lang="en-US" sz="2200" dirty="0">
                        <a:latin typeface="Palatino Linotype" pitchFamily="18" charset="0"/>
                      </a:endParaRPr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200" dirty="0" err="1" smtClean="0">
                          <a:latin typeface="Palatino Linotype" pitchFamily="18" charset="0"/>
                        </a:rPr>
                        <a:t>Ujian</a:t>
                      </a:r>
                      <a:r>
                        <a:rPr lang="en-US" sz="2200" dirty="0" smtClean="0">
                          <a:latin typeface="Palatino Linotype" pitchFamily="18" charset="0"/>
                        </a:rPr>
                        <a:t> </a:t>
                      </a:r>
                      <a:r>
                        <a:rPr lang="en-US" sz="2200" dirty="0" err="1" smtClean="0">
                          <a:latin typeface="Palatino Linotype" pitchFamily="18" charset="0"/>
                        </a:rPr>
                        <a:t>Akhir</a:t>
                      </a:r>
                      <a:r>
                        <a:rPr lang="en-US" sz="2200" dirty="0" smtClean="0">
                          <a:latin typeface="Palatino Linotype" pitchFamily="18" charset="0"/>
                        </a:rPr>
                        <a:t> </a:t>
                      </a:r>
                      <a:r>
                        <a:rPr lang="en-US" sz="2200" dirty="0" err="1" smtClean="0">
                          <a:latin typeface="Palatino Linotype" pitchFamily="18" charset="0"/>
                        </a:rPr>
                        <a:t>Tesis</a:t>
                      </a:r>
                      <a:endParaRPr lang="en-US" sz="2200" dirty="0">
                        <a:latin typeface="Palatino Linotype" pitchFamily="18" charset="0"/>
                      </a:endParaRPr>
                    </a:p>
                  </a:txBody>
                  <a:tcPr marL="91447" marR="91447"/>
                </a:tc>
              </a:tr>
            </a:tbl>
          </a:graphicData>
        </a:graphic>
      </p:graphicFrame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3800" dirty="0" err="1" smtClean="0">
                <a:latin typeface="Palatino Linotype" pitchFamily="18" charset="0"/>
              </a:rPr>
              <a:t>Tahapan</a:t>
            </a:r>
            <a:r>
              <a:rPr lang="en-US" sz="3800" dirty="0" smtClean="0">
                <a:latin typeface="Palatino Linotype" pitchFamily="18" charset="0"/>
              </a:rPr>
              <a:t> </a:t>
            </a:r>
            <a:r>
              <a:rPr lang="en-US" sz="3800" dirty="0" err="1" smtClean="0">
                <a:latin typeface="Palatino Linotype" pitchFamily="18" charset="0"/>
              </a:rPr>
              <a:t>Penyelesaian</a:t>
            </a:r>
            <a:r>
              <a:rPr lang="en-US" sz="3800" dirty="0" smtClean="0">
                <a:latin typeface="Palatino Linotype" pitchFamily="18" charset="0"/>
              </a:rPr>
              <a:t> </a:t>
            </a:r>
            <a:r>
              <a:rPr lang="en-US" sz="3800" dirty="0" err="1" smtClean="0">
                <a:latin typeface="Palatino Linotype" pitchFamily="18" charset="0"/>
              </a:rPr>
              <a:t>Tesis</a:t>
            </a:r>
            <a:endParaRPr lang="en-US" sz="3800" dirty="0">
              <a:latin typeface="Palatino Linotype" pitchFamily="18" charset="0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Palatino Linotype" pitchFamily="18" charset="0"/>
              </a:rPr>
              <a:t>Publikasi</a:t>
            </a:r>
            <a:r>
              <a:rPr lang="en-US" dirty="0" smtClean="0">
                <a:latin typeface="Palatino Linotype" pitchFamily="18" charset="0"/>
              </a:rPr>
              <a:t> </a:t>
            </a:r>
            <a:r>
              <a:rPr lang="en-US" dirty="0" err="1" smtClean="0">
                <a:latin typeface="Palatino Linotype" pitchFamily="18" charset="0"/>
              </a:rPr>
              <a:t>Jurnal</a:t>
            </a:r>
            <a:endParaRPr lang="en-US" dirty="0">
              <a:latin typeface="Palatino Linotype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500" baseline="30000" dirty="0" err="1" smtClean="0">
                <a:latin typeface="Palatino Linotype" pitchFamily="18" charset="0"/>
              </a:rPr>
              <a:t>Sebagai</a:t>
            </a:r>
            <a:r>
              <a:rPr lang="en-US" sz="3500" baseline="30000" dirty="0" smtClean="0">
                <a:latin typeface="Palatino Linotype" pitchFamily="18" charset="0"/>
              </a:rPr>
              <a:t> </a:t>
            </a:r>
            <a:r>
              <a:rPr lang="en-US" sz="3500" baseline="30000" dirty="0" err="1" smtClean="0">
                <a:latin typeface="Palatino Linotype" pitchFamily="18" charset="0"/>
              </a:rPr>
              <a:t>bagian</a:t>
            </a:r>
            <a:r>
              <a:rPr lang="en-US" sz="3500" baseline="30000" dirty="0" smtClean="0">
                <a:latin typeface="Palatino Linotype" pitchFamily="18" charset="0"/>
              </a:rPr>
              <a:t> </a:t>
            </a:r>
            <a:r>
              <a:rPr lang="en-US" sz="3500" baseline="30000" dirty="0" err="1" smtClean="0">
                <a:latin typeface="Palatino Linotype" pitchFamily="18" charset="0"/>
              </a:rPr>
              <a:t>dari</a:t>
            </a:r>
            <a:r>
              <a:rPr lang="en-US" sz="3500" baseline="30000" dirty="0" smtClean="0">
                <a:latin typeface="Palatino Linotype" pitchFamily="18" charset="0"/>
              </a:rPr>
              <a:t> </a:t>
            </a:r>
            <a:r>
              <a:rPr lang="en-US" sz="3500" baseline="30000" dirty="0" err="1" smtClean="0">
                <a:latin typeface="Palatino Linotype" pitchFamily="18" charset="0"/>
              </a:rPr>
              <a:t>penyelesaian</a:t>
            </a:r>
            <a:r>
              <a:rPr lang="en-US" sz="3500" baseline="30000" dirty="0" smtClean="0">
                <a:latin typeface="Palatino Linotype" pitchFamily="18" charset="0"/>
              </a:rPr>
              <a:t> program magister, </a:t>
            </a:r>
            <a:r>
              <a:rPr lang="en-US" sz="3500" baseline="30000" dirty="0" err="1" smtClean="0">
                <a:latin typeface="Palatino Linotype" pitchFamily="18" charset="0"/>
              </a:rPr>
              <a:t>mahasiswa</a:t>
            </a:r>
            <a:r>
              <a:rPr lang="en-US" sz="3500" baseline="30000" dirty="0" smtClean="0">
                <a:latin typeface="Palatino Linotype" pitchFamily="18" charset="0"/>
              </a:rPr>
              <a:t> </a:t>
            </a:r>
            <a:r>
              <a:rPr lang="en-US" sz="3500" b="1" baseline="30000" dirty="0" err="1" smtClean="0">
                <a:latin typeface="Palatino Linotype" pitchFamily="18" charset="0"/>
              </a:rPr>
              <a:t>diwajibkan</a:t>
            </a:r>
            <a:r>
              <a:rPr lang="en-US" sz="3500" b="1" baseline="30000" dirty="0" smtClean="0">
                <a:latin typeface="Palatino Linotype" pitchFamily="18" charset="0"/>
              </a:rPr>
              <a:t> </a:t>
            </a:r>
            <a:r>
              <a:rPr lang="en-US" sz="3500" b="1" baseline="30000" dirty="0" err="1" smtClean="0">
                <a:latin typeface="Palatino Linotype" pitchFamily="18" charset="0"/>
              </a:rPr>
              <a:t>melakukan</a:t>
            </a:r>
            <a:r>
              <a:rPr lang="en-US" sz="3500" b="1" baseline="30000" dirty="0" smtClean="0">
                <a:latin typeface="Palatino Linotype" pitchFamily="18" charset="0"/>
              </a:rPr>
              <a:t> </a:t>
            </a:r>
            <a:r>
              <a:rPr lang="en-US" sz="3500" b="1" baseline="30000" dirty="0" err="1" smtClean="0">
                <a:latin typeface="Palatino Linotype" pitchFamily="18" charset="0"/>
              </a:rPr>
              <a:t>publikasi</a:t>
            </a:r>
            <a:r>
              <a:rPr lang="en-US" sz="3500" b="1" baseline="30000" dirty="0" smtClean="0">
                <a:latin typeface="Palatino Linotype" pitchFamily="18" charset="0"/>
              </a:rPr>
              <a:t> </a:t>
            </a:r>
            <a:r>
              <a:rPr lang="en-US" sz="3500" b="1" baseline="30000" dirty="0" err="1" smtClean="0">
                <a:latin typeface="Palatino Linotype" pitchFamily="18" charset="0"/>
              </a:rPr>
              <a:t>pada</a:t>
            </a:r>
            <a:r>
              <a:rPr lang="en-US" sz="3500" b="1" baseline="30000" dirty="0" smtClean="0">
                <a:latin typeface="Palatino Linotype" pitchFamily="18" charset="0"/>
              </a:rPr>
              <a:t> </a:t>
            </a:r>
            <a:r>
              <a:rPr lang="en-US" sz="3500" b="1" baseline="30000" dirty="0" err="1" smtClean="0">
                <a:latin typeface="Palatino Linotype" pitchFamily="18" charset="0"/>
              </a:rPr>
              <a:t>jurnal</a:t>
            </a:r>
            <a:r>
              <a:rPr lang="en-US" sz="3500" b="1" baseline="30000" dirty="0" smtClean="0">
                <a:latin typeface="Palatino Linotype" pitchFamily="18" charset="0"/>
              </a:rPr>
              <a:t> </a:t>
            </a:r>
            <a:r>
              <a:rPr lang="en-US" sz="3500" b="1" baseline="30000" dirty="0" err="1" smtClean="0">
                <a:latin typeface="Palatino Linotype" pitchFamily="18" charset="0"/>
              </a:rPr>
              <a:t>ilmiah</a:t>
            </a:r>
            <a:r>
              <a:rPr lang="en-US" sz="3500" b="1" baseline="30000" dirty="0" smtClean="0">
                <a:latin typeface="Palatino Linotype" pitchFamily="18" charset="0"/>
              </a:rPr>
              <a:t> </a:t>
            </a:r>
            <a:r>
              <a:rPr lang="en-US" sz="3500" b="1" baseline="30000" dirty="0" err="1" smtClean="0">
                <a:latin typeface="Palatino Linotype" pitchFamily="18" charset="0"/>
              </a:rPr>
              <a:t>nasional</a:t>
            </a:r>
            <a:r>
              <a:rPr lang="en-US" sz="3500" b="1" baseline="30000" dirty="0" smtClean="0">
                <a:latin typeface="Palatino Linotype" pitchFamily="18" charset="0"/>
              </a:rPr>
              <a:t> </a:t>
            </a:r>
            <a:r>
              <a:rPr lang="en-US" sz="3500" b="1" baseline="30000" dirty="0" err="1" smtClean="0">
                <a:latin typeface="Palatino Linotype" pitchFamily="18" charset="0"/>
              </a:rPr>
              <a:t>terakreditasi</a:t>
            </a:r>
            <a:r>
              <a:rPr lang="en-US" sz="3500" b="1" baseline="30000" dirty="0" smtClean="0">
                <a:latin typeface="Palatino Linotype" pitchFamily="18" charset="0"/>
              </a:rPr>
              <a:t> </a:t>
            </a:r>
            <a:r>
              <a:rPr lang="en-US" sz="3500" b="1" baseline="30000" dirty="0" err="1" smtClean="0">
                <a:latin typeface="Palatino Linotype" pitchFamily="18" charset="0"/>
              </a:rPr>
              <a:t>atau</a:t>
            </a:r>
            <a:r>
              <a:rPr lang="en-US" sz="3500" b="1" baseline="30000" dirty="0" smtClean="0">
                <a:latin typeface="Palatino Linotype" pitchFamily="18" charset="0"/>
              </a:rPr>
              <a:t> </a:t>
            </a:r>
            <a:r>
              <a:rPr lang="en-US" sz="3500" b="1" baseline="30000" dirty="0" err="1" smtClean="0">
                <a:latin typeface="Palatino Linotype" pitchFamily="18" charset="0"/>
              </a:rPr>
              <a:t>jurnal</a:t>
            </a:r>
            <a:r>
              <a:rPr lang="en-US" sz="3500" b="1" baseline="30000" dirty="0" smtClean="0">
                <a:latin typeface="Palatino Linotype" pitchFamily="18" charset="0"/>
              </a:rPr>
              <a:t> </a:t>
            </a:r>
            <a:r>
              <a:rPr lang="en-US" sz="3500" b="1" baseline="30000" dirty="0" err="1" smtClean="0">
                <a:latin typeface="Palatino Linotype" pitchFamily="18" charset="0"/>
              </a:rPr>
              <a:t>internasional</a:t>
            </a:r>
            <a:r>
              <a:rPr lang="en-US" sz="3500" baseline="30000" dirty="0" smtClean="0">
                <a:latin typeface="Palatino Linotype" pitchFamily="18" charset="0"/>
              </a:rPr>
              <a:t>.</a:t>
            </a:r>
          </a:p>
          <a:p>
            <a:pPr>
              <a:buNone/>
            </a:pPr>
            <a:r>
              <a:rPr lang="en-US" sz="3500" baseline="30000" dirty="0" smtClean="0">
                <a:latin typeface="Palatino Linotype" pitchFamily="18" charset="0"/>
              </a:rPr>
              <a:t> </a:t>
            </a:r>
          </a:p>
          <a:p>
            <a:r>
              <a:rPr lang="en-US" sz="3500" baseline="30000" dirty="0" err="1" smtClean="0">
                <a:latin typeface="Palatino Linotype" pitchFamily="18" charset="0"/>
              </a:rPr>
              <a:t>Ini</a:t>
            </a:r>
            <a:r>
              <a:rPr lang="en-US" sz="3500" baseline="30000" dirty="0" smtClean="0">
                <a:latin typeface="Palatino Linotype" pitchFamily="18" charset="0"/>
              </a:rPr>
              <a:t> </a:t>
            </a:r>
            <a:r>
              <a:rPr lang="en-US" sz="3500" baseline="30000" dirty="0" err="1" smtClean="0">
                <a:latin typeface="Palatino Linotype" pitchFamily="18" charset="0"/>
              </a:rPr>
              <a:t>sesuai</a:t>
            </a:r>
            <a:r>
              <a:rPr lang="en-US" sz="3500" baseline="30000" dirty="0" smtClean="0">
                <a:latin typeface="Palatino Linotype" pitchFamily="18" charset="0"/>
              </a:rPr>
              <a:t> </a:t>
            </a:r>
            <a:r>
              <a:rPr lang="en-US" sz="3500" baseline="30000" dirty="0" err="1" smtClean="0">
                <a:latin typeface="Palatino Linotype" pitchFamily="18" charset="0"/>
              </a:rPr>
              <a:t>Pasal</a:t>
            </a:r>
            <a:r>
              <a:rPr lang="en-US" sz="3500" baseline="30000" dirty="0" smtClean="0">
                <a:latin typeface="Palatino Linotype" pitchFamily="18" charset="0"/>
              </a:rPr>
              <a:t> 2 </a:t>
            </a:r>
            <a:r>
              <a:rPr lang="en-US" sz="3500" baseline="30000" dirty="0" err="1" smtClean="0">
                <a:latin typeface="Palatino Linotype" pitchFamily="18" charset="0"/>
              </a:rPr>
              <a:t>Butir</a:t>
            </a:r>
            <a:r>
              <a:rPr lang="en-US" sz="3500" baseline="30000" dirty="0" smtClean="0">
                <a:latin typeface="Palatino Linotype" pitchFamily="18" charset="0"/>
              </a:rPr>
              <a:t> 3 </a:t>
            </a:r>
            <a:r>
              <a:rPr lang="en-US" sz="3500" baseline="30000" dirty="0" err="1" smtClean="0">
                <a:latin typeface="Palatino Linotype" pitchFamily="18" charset="0"/>
              </a:rPr>
              <a:t>dalam</a:t>
            </a:r>
            <a:r>
              <a:rPr lang="en-US" sz="3500" baseline="30000" dirty="0" smtClean="0">
                <a:latin typeface="Palatino Linotype" pitchFamily="18" charset="0"/>
              </a:rPr>
              <a:t> </a:t>
            </a:r>
            <a:r>
              <a:rPr lang="en-US" sz="3500" baseline="30000" dirty="0" err="1" smtClean="0">
                <a:latin typeface="Palatino Linotype" pitchFamily="18" charset="0"/>
              </a:rPr>
              <a:t>Peraturan</a:t>
            </a:r>
            <a:r>
              <a:rPr lang="en-US" sz="3500" baseline="30000" dirty="0" smtClean="0">
                <a:latin typeface="Palatino Linotype" pitchFamily="18" charset="0"/>
              </a:rPr>
              <a:t> </a:t>
            </a:r>
            <a:r>
              <a:rPr lang="en-US" sz="3500" baseline="30000" dirty="0" err="1" smtClean="0">
                <a:latin typeface="Palatino Linotype" pitchFamily="18" charset="0"/>
              </a:rPr>
              <a:t>Rektor</a:t>
            </a:r>
            <a:r>
              <a:rPr lang="en-US" sz="3500" baseline="30000" dirty="0" smtClean="0">
                <a:latin typeface="Palatino Linotype" pitchFamily="18" charset="0"/>
              </a:rPr>
              <a:t> UB No. 336/PER/2012 </a:t>
            </a:r>
            <a:r>
              <a:rPr lang="en-US" sz="3500" baseline="30000" dirty="0" err="1" smtClean="0">
                <a:latin typeface="Palatino Linotype" pitchFamily="18" charset="0"/>
              </a:rPr>
              <a:t>tentang</a:t>
            </a:r>
            <a:r>
              <a:rPr lang="en-US" sz="3500" baseline="30000" dirty="0" smtClean="0">
                <a:latin typeface="Palatino Linotype" pitchFamily="18" charset="0"/>
              </a:rPr>
              <a:t> </a:t>
            </a:r>
            <a:r>
              <a:rPr lang="en-US" sz="3500" baseline="30000" dirty="0" err="1" smtClean="0">
                <a:latin typeface="Palatino Linotype" pitchFamily="18" charset="0"/>
              </a:rPr>
              <a:t>Peneribitan</a:t>
            </a:r>
            <a:r>
              <a:rPr lang="en-US" sz="3500" baseline="30000" dirty="0" smtClean="0">
                <a:latin typeface="Palatino Linotype" pitchFamily="18" charset="0"/>
              </a:rPr>
              <a:t> </a:t>
            </a:r>
            <a:r>
              <a:rPr lang="en-US" sz="3500" baseline="30000" dirty="0" err="1" smtClean="0">
                <a:latin typeface="Palatino Linotype" pitchFamily="18" charset="0"/>
              </a:rPr>
              <a:t>Karya</a:t>
            </a:r>
            <a:r>
              <a:rPr lang="en-US" sz="3500" baseline="30000" dirty="0" smtClean="0">
                <a:latin typeface="Palatino Linotype" pitchFamily="18" charset="0"/>
              </a:rPr>
              <a:t> </a:t>
            </a:r>
            <a:r>
              <a:rPr lang="en-US" sz="3500" baseline="30000" dirty="0" err="1" smtClean="0">
                <a:latin typeface="Palatino Linotype" pitchFamily="18" charset="0"/>
              </a:rPr>
              <a:t>Ilmiah</a:t>
            </a:r>
            <a:r>
              <a:rPr lang="en-US" sz="3500" baseline="30000" dirty="0" smtClean="0">
                <a:latin typeface="Palatino Linotype" pitchFamily="18" charset="0"/>
              </a:rPr>
              <a:t> </a:t>
            </a:r>
            <a:r>
              <a:rPr lang="en-US" sz="3500" baseline="30000" dirty="0" err="1" smtClean="0">
                <a:latin typeface="Palatino Linotype" pitchFamily="18" charset="0"/>
              </a:rPr>
              <a:t>Pada</a:t>
            </a:r>
            <a:r>
              <a:rPr lang="en-US" sz="3500" baseline="30000" dirty="0" smtClean="0">
                <a:latin typeface="Palatino Linotype" pitchFamily="18" charset="0"/>
              </a:rPr>
              <a:t> </a:t>
            </a:r>
            <a:r>
              <a:rPr lang="en-US" sz="3500" baseline="30000" dirty="0" err="1" smtClean="0">
                <a:latin typeface="Palatino Linotype" pitchFamily="18" charset="0"/>
              </a:rPr>
              <a:t>Terbitan</a:t>
            </a:r>
            <a:r>
              <a:rPr lang="en-US" sz="3500" baseline="30000" dirty="0" smtClean="0">
                <a:latin typeface="Palatino Linotype" pitchFamily="18" charset="0"/>
              </a:rPr>
              <a:t> </a:t>
            </a:r>
            <a:r>
              <a:rPr lang="en-US" sz="3500" baseline="30000" dirty="0" err="1" smtClean="0">
                <a:latin typeface="Palatino Linotype" pitchFamily="18" charset="0"/>
              </a:rPr>
              <a:t>Berkala</a:t>
            </a:r>
            <a:r>
              <a:rPr lang="en-US" sz="3500" baseline="30000" dirty="0" smtClean="0">
                <a:latin typeface="Palatino Linotype" pitchFamily="18" charset="0"/>
              </a:rPr>
              <a:t> </a:t>
            </a:r>
            <a:r>
              <a:rPr lang="en-US" sz="3500" baseline="30000" dirty="0" err="1" smtClean="0">
                <a:latin typeface="Palatino Linotype" pitchFamily="18" charset="0"/>
              </a:rPr>
              <a:t>Ilmiah</a:t>
            </a:r>
            <a:r>
              <a:rPr lang="en-US" sz="3500" baseline="30000" dirty="0" smtClean="0">
                <a:latin typeface="Palatino Linotype" pitchFamily="18" charset="0"/>
              </a:rPr>
              <a:t> </a:t>
            </a:r>
            <a:r>
              <a:rPr lang="en-US" sz="3500" baseline="30000" dirty="0" err="1" smtClean="0">
                <a:latin typeface="Palatino Linotype" pitchFamily="18" charset="0"/>
              </a:rPr>
              <a:t>Sebagai</a:t>
            </a:r>
            <a:r>
              <a:rPr lang="en-US" sz="3500" baseline="30000" dirty="0" smtClean="0">
                <a:latin typeface="Palatino Linotype" pitchFamily="18" charset="0"/>
              </a:rPr>
              <a:t> </a:t>
            </a:r>
            <a:r>
              <a:rPr lang="en-US" sz="3500" baseline="30000" dirty="0" err="1" smtClean="0">
                <a:latin typeface="Palatino Linotype" pitchFamily="18" charset="0"/>
              </a:rPr>
              <a:t>Syarat</a:t>
            </a:r>
            <a:r>
              <a:rPr lang="en-US" sz="3500" baseline="30000" dirty="0" smtClean="0">
                <a:latin typeface="Palatino Linotype" pitchFamily="18" charset="0"/>
              </a:rPr>
              <a:t> </a:t>
            </a:r>
            <a:r>
              <a:rPr lang="en-US" sz="3500" baseline="30000" dirty="0" err="1" smtClean="0">
                <a:latin typeface="Palatino Linotype" pitchFamily="18" charset="0"/>
              </a:rPr>
              <a:t>Kelulusan</a:t>
            </a:r>
            <a:r>
              <a:rPr lang="en-US" sz="3500" baseline="30000" dirty="0" smtClean="0">
                <a:latin typeface="Palatino Linotype" pitchFamily="18" charset="0"/>
              </a:rPr>
              <a:t> </a:t>
            </a:r>
            <a:r>
              <a:rPr lang="en-US" sz="3500" baseline="30000" dirty="0" err="1" smtClean="0">
                <a:latin typeface="Palatino Linotype" pitchFamily="18" charset="0"/>
              </a:rPr>
              <a:t>Pada</a:t>
            </a:r>
            <a:r>
              <a:rPr lang="en-US" sz="3500" baseline="30000" dirty="0" smtClean="0">
                <a:latin typeface="Palatino Linotype" pitchFamily="18" charset="0"/>
              </a:rPr>
              <a:t> </a:t>
            </a:r>
            <a:r>
              <a:rPr lang="en-US" sz="3500" baseline="30000" dirty="0" err="1" smtClean="0">
                <a:latin typeface="Palatino Linotype" pitchFamily="18" charset="0"/>
              </a:rPr>
              <a:t>Pendidikan</a:t>
            </a:r>
            <a:r>
              <a:rPr lang="en-US" sz="3500" baseline="30000" dirty="0" smtClean="0">
                <a:latin typeface="Palatino Linotype" pitchFamily="18" charset="0"/>
              </a:rPr>
              <a:t> Program </a:t>
            </a:r>
            <a:r>
              <a:rPr lang="en-US" sz="3500" baseline="30000" dirty="0" err="1" smtClean="0">
                <a:latin typeface="Palatino Linotype" pitchFamily="18" charset="0"/>
              </a:rPr>
              <a:t>Sarjana</a:t>
            </a:r>
            <a:r>
              <a:rPr lang="en-US" sz="3500" baseline="30000" dirty="0" smtClean="0">
                <a:latin typeface="Palatino Linotype" pitchFamily="18" charset="0"/>
              </a:rPr>
              <a:t>, Magister </a:t>
            </a:r>
            <a:r>
              <a:rPr lang="en-US" sz="3500" baseline="30000" dirty="0" err="1" smtClean="0">
                <a:latin typeface="Palatino Linotype" pitchFamily="18" charset="0"/>
              </a:rPr>
              <a:t>dan</a:t>
            </a:r>
            <a:r>
              <a:rPr lang="en-US" sz="3500" baseline="30000" dirty="0" smtClean="0">
                <a:latin typeface="Palatino Linotype" pitchFamily="18" charset="0"/>
              </a:rPr>
              <a:t> </a:t>
            </a:r>
            <a:r>
              <a:rPr lang="en-US" sz="3500" baseline="30000" dirty="0" err="1" smtClean="0">
                <a:latin typeface="Palatino Linotype" pitchFamily="18" charset="0"/>
              </a:rPr>
              <a:t>Doktor</a:t>
            </a:r>
            <a:r>
              <a:rPr lang="en-US" sz="3500" baseline="30000" dirty="0" smtClean="0">
                <a:latin typeface="Palatino Linotype" pitchFamily="18" charset="0"/>
              </a:rPr>
              <a:t> </a:t>
            </a:r>
            <a:r>
              <a:rPr lang="en-US" sz="3500" baseline="30000" dirty="0" err="1" smtClean="0">
                <a:latin typeface="Palatino Linotype" pitchFamily="18" charset="0"/>
              </a:rPr>
              <a:t>dan</a:t>
            </a:r>
            <a:r>
              <a:rPr lang="en-US" sz="3500" baseline="30000" dirty="0" smtClean="0">
                <a:latin typeface="Palatino Linotype" pitchFamily="18" charset="0"/>
              </a:rPr>
              <a:t> </a:t>
            </a:r>
            <a:r>
              <a:rPr lang="en-US" sz="3500" baseline="30000" dirty="0" err="1" smtClean="0">
                <a:latin typeface="Palatino Linotype" pitchFamily="18" charset="0"/>
              </a:rPr>
              <a:t>Pasal</a:t>
            </a:r>
            <a:r>
              <a:rPr lang="en-US" sz="3500" baseline="30000" dirty="0" smtClean="0">
                <a:latin typeface="Palatino Linotype" pitchFamily="18" charset="0"/>
              </a:rPr>
              <a:t> 7 </a:t>
            </a:r>
            <a:r>
              <a:rPr lang="en-US" sz="3500" baseline="30000" dirty="0" err="1" smtClean="0">
                <a:latin typeface="Palatino Linotype" pitchFamily="18" charset="0"/>
              </a:rPr>
              <a:t>Butir</a:t>
            </a:r>
            <a:r>
              <a:rPr lang="en-US" sz="3500" baseline="30000" dirty="0" smtClean="0">
                <a:latin typeface="Palatino Linotype" pitchFamily="18" charset="0"/>
              </a:rPr>
              <a:t> 2 </a:t>
            </a:r>
            <a:r>
              <a:rPr lang="en-US" sz="3500" baseline="30000" dirty="0" err="1" smtClean="0">
                <a:latin typeface="Palatino Linotype" pitchFamily="18" charset="0"/>
              </a:rPr>
              <a:t>dalam</a:t>
            </a:r>
            <a:r>
              <a:rPr lang="en-US" sz="3500" baseline="30000" dirty="0" smtClean="0">
                <a:latin typeface="Palatino Linotype" pitchFamily="18" charset="0"/>
              </a:rPr>
              <a:t> </a:t>
            </a:r>
            <a:r>
              <a:rPr lang="en-US" sz="3500" baseline="30000" dirty="0" err="1" smtClean="0">
                <a:latin typeface="Palatino Linotype" pitchFamily="18" charset="0"/>
              </a:rPr>
              <a:t>Peraturan</a:t>
            </a:r>
            <a:r>
              <a:rPr lang="en-US" sz="3500" baseline="30000" dirty="0" smtClean="0">
                <a:latin typeface="Palatino Linotype" pitchFamily="18" charset="0"/>
              </a:rPr>
              <a:t> </a:t>
            </a:r>
            <a:r>
              <a:rPr lang="en-US" sz="3500" baseline="30000" dirty="0" err="1" smtClean="0">
                <a:latin typeface="Palatino Linotype" pitchFamily="18" charset="0"/>
              </a:rPr>
              <a:t>Rektor</a:t>
            </a:r>
            <a:r>
              <a:rPr lang="en-US" sz="3500" baseline="30000" dirty="0" smtClean="0">
                <a:latin typeface="Palatino Linotype" pitchFamily="18" charset="0"/>
              </a:rPr>
              <a:t> UB No. 427/PER/2012 </a:t>
            </a:r>
            <a:r>
              <a:rPr lang="en-US" sz="3500" baseline="30000" dirty="0" err="1" smtClean="0">
                <a:latin typeface="Palatino Linotype" pitchFamily="18" charset="0"/>
              </a:rPr>
              <a:t>tentang</a:t>
            </a:r>
            <a:r>
              <a:rPr lang="en-US" sz="3500" baseline="30000" dirty="0" smtClean="0">
                <a:latin typeface="Palatino Linotype" pitchFamily="18" charset="0"/>
              </a:rPr>
              <a:t> </a:t>
            </a:r>
            <a:r>
              <a:rPr lang="en-US" sz="3500" baseline="30000" dirty="0" err="1" smtClean="0">
                <a:latin typeface="Palatino Linotype" pitchFamily="18" charset="0"/>
              </a:rPr>
              <a:t>Peraturan</a:t>
            </a:r>
            <a:r>
              <a:rPr lang="en-US" sz="3500" baseline="30000" dirty="0" smtClean="0">
                <a:latin typeface="Palatino Linotype" pitchFamily="18" charset="0"/>
              </a:rPr>
              <a:t> </a:t>
            </a:r>
            <a:r>
              <a:rPr lang="en-US" sz="3500" baseline="30000" dirty="0" err="1" smtClean="0">
                <a:latin typeface="Palatino Linotype" pitchFamily="18" charset="0"/>
              </a:rPr>
              <a:t>Akademik</a:t>
            </a:r>
            <a:r>
              <a:rPr lang="en-US" sz="3500" baseline="30000" dirty="0" smtClean="0">
                <a:latin typeface="Palatino Linotype" pitchFamily="18" charset="0"/>
              </a:rPr>
              <a:t> Program </a:t>
            </a:r>
            <a:r>
              <a:rPr lang="en-US" sz="3500" baseline="30000" dirty="0" err="1" smtClean="0">
                <a:latin typeface="Palatino Linotype" pitchFamily="18" charset="0"/>
              </a:rPr>
              <a:t>Doktor</a:t>
            </a:r>
            <a:r>
              <a:rPr lang="en-US" sz="3500" baseline="30000" dirty="0" smtClean="0">
                <a:latin typeface="Palatino Linotype" pitchFamily="18" charset="0"/>
              </a:rPr>
              <a:t> UB. </a:t>
            </a:r>
          </a:p>
          <a:p>
            <a:endParaRPr lang="en-US" sz="3500" dirty="0">
              <a:latin typeface="Palatino Linotype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1036E31-7F93-40A9-8950-291AB181BB30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11430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id-ID" b="1" dirty="0" smtClean="0">
                <a:latin typeface="Palatino Linotype" pitchFamily="18" charset="0"/>
              </a:rPr>
              <a:t>VISI</a:t>
            </a:r>
            <a:endParaRPr lang="en-US" b="1" dirty="0" smtClean="0">
              <a:latin typeface="Palatino Linotype" pitchFamily="18" charset="0"/>
            </a:endParaRPr>
          </a:p>
        </p:txBody>
      </p:sp>
      <p:sp>
        <p:nvSpPr>
          <p:cNvPr id="11266" name="Content Placeholder 2"/>
          <p:cNvSpPr>
            <a:spLocks noGrp="1"/>
          </p:cNvSpPr>
          <p:nvPr>
            <p:ph idx="1"/>
          </p:nvPr>
        </p:nvSpPr>
        <p:spPr>
          <a:xfrm>
            <a:off x="457200" y="1951038"/>
            <a:ext cx="8229600" cy="2087562"/>
          </a:xfrm>
        </p:spPr>
        <p:txBody>
          <a:bodyPr>
            <a:noAutofit/>
          </a:bodyPr>
          <a:lstStyle/>
          <a:p>
            <a:pPr algn="ctr">
              <a:buNone/>
            </a:pPr>
            <a:r>
              <a:rPr lang="en-US" sz="4400" baseline="30000" dirty="0" err="1" smtClean="0">
                <a:latin typeface="Palatino Linotype" pitchFamily="18" charset="0"/>
              </a:rPr>
              <a:t>Menjadi</a:t>
            </a:r>
            <a:r>
              <a:rPr lang="en-US" sz="4400" baseline="30000" dirty="0" smtClean="0">
                <a:latin typeface="Palatino Linotype" pitchFamily="18" charset="0"/>
              </a:rPr>
              <a:t> </a:t>
            </a:r>
            <a:r>
              <a:rPr lang="en-US" sz="4400" baseline="30000" dirty="0" err="1" smtClean="0">
                <a:latin typeface="Palatino Linotype" pitchFamily="18" charset="0"/>
              </a:rPr>
              <a:t>lembaga</a:t>
            </a:r>
            <a:r>
              <a:rPr lang="en-US" sz="4400" baseline="30000" dirty="0" smtClean="0">
                <a:latin typeface="Palatino Linotype" pitchFamily="18" charset="0"/>
              </a:rPr>
              <a:t> yang </a:t>
            </a:r>
            <a:r>
              <a:rPr lang="en-US" sz="4400" baseline="30000" dirty="0" err="1" smtClean="0">
                <a:latin typeface="Palatino Linotype" pitchFamily="18" charset="0"/>
              </a:rPr>
              <a:t>unggul</a:t>
            </a:r>
            <a:r>
              <a:rPr lang="en-US" sz="4400" baseline="30000" dirty="0" smtClean="0">
                <a:latin typeface="Palatino Linotype" pitchFamily="18" charset="0"/>
              </a:rPr>
              <a:t> </a:t>
            </a:r>
            <a:r>
              <a:rPr lang="en-US" sz="4400" baseline="30000" dirty="0" err="1" smtClean="0">
                <a:latin typeface="Palatino Linotype" pitchFamily="18" charset="0"/>
              </a:rPr>
              <a:t>di</a:t>
            </a:r>
            <a:r>
              <a:rPr lang="en-US" sz="4400" baseline="30000" dirty="0" smtClean="0">
                <a:latin typeface="Palatino Linotype" pitchFamily="18" charset="0"/>
              </a:rPr>
              <a:t> </a:t>
            </a:r>
            <a:r>
              <a:rPr lang="en-US" sz="4400" baseline="30000" dirty="0" err="1" smtClean="0">
                <a:latin typeface="Palatino Linotype" pitchFamily="18" charset="0"/>
              </a:rPr>
              <a:t>bidang</a:t>
            </a:r>
            <a:r>
              <a:rPr lang="en-US" sz="4400" baseline="30000" dirty="0" smtClean="0">
                <a:latin typeface="Palatino Linotype" pitchFamily="18" charset="0"/>
              </a:rPr>
              <a:t> </a:t>
            </a:r>
            <a:r>
              <a:rPr lang="en-US" sz="4400" baseline="30000" dirty="0" err="1" smtClean="0">
                <a:latin typeface="Palatino Linotype" pitchFamily="18" charset="0"/>
              </a:rPr>
              <a:t>Ilmu</a:t>
            </a:r>
            <a:r>
              <a:rPr lang="en-US" sz="4400" baseline="30000" dirty="0" smtClean="0">
                <a:latin typeface="Palatino Linotype" pitchFamily="18" charset="0"/>
              </a:rPr>
              <a:t> </a:t>
            </a:r>
            <a:r>
              <a:rPr lang="en-US" sz="4400" baseline="30000" dirty="0" err="1" smtClean="0">
                <a:latin typeface="Palatino Linotype" pitchFamily="18" charset="0"/>
              </a:rPr>
              <a:t>Ekonomi</a:t>
            </a:r>
            <a:r>
              <a:rPr lang="en-US" sz="4400" baseline="30000" dirty="0" smtClean="0">
                <a:latin typeface="Palatino Linotype" pitchFamily="18" charset="0"/>
              </a:rPr>
              <a:t> </a:t>
            </a:r>
            <a:r>
              <a:rPr lang="en-US" sz="4400" baseline="30000" dirty="0" err="1" smtClean="0">
                <a:latin typeface="Palatino Linotype" pitchFamily="18" charset="0"/>
              </a:rPr>
              <a:t>dan</a:t>
            </a:r>
            <a:r>
              <a:rPr lang="en-US" sz="4400" baseline="30000" dirty="0" smtClean="0">
                <a:latin typeface="Palatino Linotype" pitchFamily="18" charset="0"/>
              </a:rPr>
              <a:t> </a:t>
            </a:r>
            <a:r>
              <a:rPr lang="en-US" sz="4400" baseline="30000" dirty="0" err="1" smtClean="0">
                <a:latin typeface="Palatino Linotype" pitchFamily="18" charset="0"/>
              </a:rPr>
              <a:t>menghasilkan</a:t>
            </a:r>
            <a:r>
              <a:rPr lang="en-US" sz="4400" baseline="30000" dirty="0" smtClean="0">
                <a:latin typeface="Palatino Linotype" pitchFamily="18" charset="0"/>
              </a:rPr>
              <a:t> </a:t>
            </a:r>
            <a:r>
              <a:rPr lang="en-US" sz="4400" baseline="30000" dirty="0" err="1" smtClean="0">
                <a:latin typeface="Palatino Linotype" pitchFamily="18" charset="0"/>
              </a:rPr>
              <a:t>lulusan</a:t>
            </a:r>
            <a:r>
              <a:rPr lang="en-US" sz="4400" baseline="30000" dirty="0" smtClean="0">
                <a:latin typeface="Palatino Linotype" pitchFamily="18" charset="0"/>
              </a:rPr>
              <a:t> yang </a:t>
            </a:r>
            <a:r>
              <a:rPr lang="en-US" sz="4400" baseline="30000" dirty="0" err="1" smtClean="0">
                <a:latin typeface="Palatino Linotype" pitchFamily="18" charset="0"/>
              </a:rPr>
              <a:t>berkualitas</a:t>
            </a:r>
            <a:r>
              <a:rPr lang="en-US" sz="4400" baseline="30000" dirty="0" smtClean="0">
                <a:latin typeface="Palatino Linotype" pitchFamily="18" charset="0"/>
              </a:rPr>
              <a:t> </a:t>
            </a:r>
            <a:r>
              <a:rPr lang="en-US" sz="4400" baseline="30000" dirty="0" err="1" smtClean="0">
                <a:latin typeface="Palatino Linotype" pitchFamily="18" charset="0"/>
              </a:rPr>
              <a:t>serta</a:t>
            </a:r>
            <a:r>
              <a:rPr lang="en-US" sz="4400" baseline="30000" dirty="0" smtClean="0">
                <a:latin typeface="Palatino Linotype" pitchFamily="18" charset="0"/>
              </a:rPr>
              <a:t> </a:t>
            </a:r>
            <a:r>
              <a:rPr lang="en-US" sz="4400" baseline="30000" dirty="0" err="1" smtClean="0">
                <a:latin typeface="Palatino Linotype" pitchFamily="18" charset="0"/>
              </a:rPr>
              <a:t>mampu</a:t>
            </a:r>
            <a:r>
              <a:rPr lang="en-US" sz="4400" baseline="30000" dirty="0" smtClean="0">
                <a:latin typeface="Palatino Linotype" pitchFamily="18" charset="0"/>
              </a:rPr>
              <a:t> </a:t>
            </a:r>
            <a:r>
              <a:rPr lang="en-US" sz="4400" baseline="30000" dirty="0" err="1" smtClean="0">
                <a:latin typeface="Palatino Linotype" pitchFamily="18" charset="0"/>
              </a:rPr>
              <a:t>mengembangkan</a:t>
            </a:r>
            <a:r>
              <a:rPr lang="en-US" sz="4400" baseline="30000" dirty="0" smtClean="0">
                <a:latin typeface="Palatino Linotype" pitchFamily="18" charset="0"/>
              </a:rPr>
              <a:t> </a:t>
            </a:r>
            <a:r>
              <a:rPr lang="en-US" sz="4400" baseline="30000" dirty="0" err="1" smtClean="0">
                <a:latin typeface="Palatino Linotype" pitchFamily="18" charset="0"/>
              </a:rPr>
              <a:t>keilmuan</a:t>
            </a:r>
            <a:r>
              <a:rPr lang="en-US" sz="4400" baseline="30000" dirty="0" smtClean="0">
                <a:latin typeface="Palatino Linotype" pitchFamily="18" charset="0"/>
              </a:rPr>
              <a:t> </a:t>
            </a:r>
            <a:r>
              <a:rPr lang="en-US" sz="4400" baseline="30000" dirty="0" err="1" smtClean="0">
                <a:latin typeface="Palatino Linotype" pitchFamily="18" charset="0"/>
              </a:rPr>
              <a:t>secara</a:t>
            </a:r>
            <a:r>
              <a:rPr lang="en-US" sz="4400" baseline="30000" dirty="0" smtClean="0">
                <a:latin typeface="Palatino Linotype" pitchFamily="18" charset="0"/>
              </a:rPr>
              <a:t> </a:t>
            </a:r>
            <a:r>
              <a:rPr lang="en-US" sz="4400" baseline="30000" dirty="0" err="1" smtClean="0">
                <a:latin typeface="Palatino Linotype" pitchFamily="18" charset="0"/>
              </a:rPr>
              <a:t>berkelanjutan</a:t>
            </a:r>
            <a:r>
              <a:rPr lang="en-US" sz="4400" baseline="30000" dirty="0" smtClean="0">
                <a:latin typeface="Palatino Linotype" pitchFamily="18" charset="0"/>
              </a:rPr>
              <a:t>.</a:t>
            </a:r>
          </a:p>
        </p:txBody>
      </p:sp>
      <p:sp>
        <p:nvSpPr>
          <p:cNvPr id="11267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fld id="{1B375F20-5582-4424-9999-C990DC6AB2A1}" type="slidenum">
              <a:rPr lang="en-US" smtClean="0"/>
              <a:pPr/>
              <a:t>2</a:t>
            </a:fld>
            <a:endParaRPr 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Palatino Linotype" pitchFamily="18" charset="0"/>
              </a:rPr>
              <a:t>Ketentuan</a:t>
            </a:r>
            <a:r>
              <a:rPr lang="en-US" dirty="0" smtClean="0">
                <a:latin typeface="Palatino Linotype" pitchFamily="18" charset="0"/>
              </a:rPr>
              <a:t> </a:t>
            </a:r>
            <a:r>
              <a:rPr lang="en-US" dirty="0" err="1" smtClean="0">
                <a:latin typeface="Palatino Linotype" pitchFamily="18" charset="0"/>
              </a:rPr>
              <a:t>Publikasi</a:t>
            </a:r>
            <a:r>
              <a:rPr lang="en-US" dirty="0" smtClean="0">
                <a:latin typeface="Palatino Linotype" pitchFamily="18" charset="0"/>
              </a:rPr>
              <a:t> </a:t>
            </a:r>
            <a:r>
              <a:rPr lang="en-US" dirty="0" err="1" smtClean="0">
                <a:latin typeface="Palatino Linotype" pitchFamily="18" charset="0"/>
              </a:rPr>
              <a:t>Jurnal</a:t>
            </a:r>
            <a:endParaRPr lang="en-US" dirty="0">
              <a:latin typeface="Palatino Linotype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aseline="30000" dirty="0" err="1" smtClean="0">
                <a:latin typeface="Palatino Linotype" pitchFamily="18" charset="0"/>
              </a:rPr>
              <a:t>Topik</a:t>
            </a:r>
            <a:r>
              <a:rPr lang="en-US" baseline="30000" dirty="0" smtClean="0">
                <a:latin typeface="Palatino Linotype" pitchFamily="18" charset="0"/>
              </a:rPr>
              <a:t> </a:t>
            </a:r>
            <a:r>
              <a:rPr lang="en-US" baseline="30000" dirty="0" err="1" smtClean="0">
                <a:latin typeface="Palatino Linotype" pitchFamily="18" charset="0"/>
              </a:rPr>
              <a:t>publikasi</a:t>
            </a:r>
            <a:r>
              <a:rPr lang="en-US" baseline="30000" dirty="0" smtClean="0">
                <a:latin typeface="Palatino Linotype" pitchFamily="18" charset="0"/>
              </a:rPr>
              <a:t> </a:t>
            </a:r>
            <a:r>
              <a:rPr lang="en-US" baseline="30000" dirty="0" err="1" smtClean="0">
                <a:latin typeface="Palatino Linotype" pitchFamily="18" charset="0"/>
              </a:rPr>
              <a:t>terkait</a:t>
            </a:r>
            <a:r>
              <a:rPr lang="en-US" baseline="30000" dirty="0" smtClean="0">
                <a:latin typeface="Palatino Linotype" pitchFamily="18" charset="0"/>
              </a:rPr>
              <a:t> </a:t>
            </a:r>
            <a:r>
              <a:rPr lang="en-US" baseline="30000" dirty="0" err="1" smtClean="0">
                <a:latin typeface="Palatino Linotype" pitchFamily="18" charset="0"/>
              </a:rPr>
              <a:t>dengan</a:t>
            </a:r>
            <a:r>
              <a:rPr lang="en-US" baseline="30000" dirty="0" smtClean="0">
                <a:latin typeface="Palatino Linotype" pitchFamily="18" charset="0"/>
              </a:rPr>
              <a:t> </a:t>
            </a:r>
            <a:r>
              <a:rPr lang="en-US" baseline="30000" dirty="0" err="1" smtClean="0">
                <a:latin typeface="Palatino Linotype" pitchFamily="18" charset="0"/>
              </a:rPr>
              <a:t>disertasi</a:t>
            </a:r>
            <a:r>
              <a:rPr lang="en-US" baseline="30000" dirty="0" smtClean="0">
                <a:latin typeface="Palatino Linotype" pitchFamily="18" charset="0"/>
              </a:rPr>
              <a:t> </a:t>
            </a:r>
            <a:r>
              <a:rPr lang="en-US" baseline="30000" dirty="0" err="1" smtClean="0">
                <a:latin typeface="Palatino Linotype" pitchFamily="18" charset="0"/>
              </a:rPr>
              <a:t>atau</a:t>
            </a:r>
            <a:r>
              <a:rPr lang="en-US" baseline="30000" dirty="0" smtClean="0">
                <a:latin typeface="Palatino Linotype" pitchFamily="18" charset="0"/>
              </a:rPr>
              <a:t> </a:t>
            </a:r>
            <a:r>
              <a:rPr lang="en-US" baseline="30000" dirty="0" err="1" smtClean="0">
                <a:latin typeface="Palatino Linotype" pitchFamily="18" charset="0"/>
              </a:rPr>
              <a:t>tugas</a:t>
            </a:r>
            <a:r>
              <a:rPr lang="en-US" baseline="30000" dirty="0" smtClean="0">
                <a:latin typeface="Palatino Linotype" pitchFamily="18" charset="0"/>
              </a:rPr>
              <a:t> </a:t>
            </a:r>
            <a:r>
              <a:rPr lang="en-US" baseline="30000" dirty="0" err="1" smtClean="0">
                <a:latin typeface="Palatino Linotype" pitchFamily="18" charset="0"/>
              </a:rPr>
              <a:t>mahasiswa</a:t>
            </a:r>
            <a:r>
              <a:rPr lang="en-US" baseline="30000" dirty="0" smtClean="0">
                <a:latin typeface="Palatino Linotype" pitchFamily="18" charset="0"/>
              </a:rPr>
              <a:t> </a:t>
            </a:r>
            <a:r>
              <a:rPr lang="en-US" baseline="30000" dirty="0" err="1" smtClean="0">
                <a:latin typeface="Palatino Linotype" pitchFamily="18" charset="0"/>
              </a:rPr>
              <a:t>dan</a:t>
            </a:r>
            <a:r>
              <a:rPr lang="en-US" baseline="30000" dirty="0" smtClean="0">
                <a:latin typeface="Palatino Linotype" pitchFamily="18" charset="0"/>
              </a:rPr>
              <a:t> </a:t>
            </a:r>
            <a:r>
              <a:rPr lang="en-US" baseline="30000" dirty="0" err="1" smtClean="0">
                <a:latin typeface="Palatino Linotype" pitchFamily="18" charset="0"/>
              </a:rPr>
              <a:t>dilakukan</a:t>
            </a:r>
            <a:r>
              <a:rPr lang="en-US" baseline="30000" dirty="0" smtClean="0">
                <a:latin typeface="Palatino Linotype" pitchFamily="18" charset="0"/>
              </a:rPr>
              <a:t> </a:t>
            </a:r>
            <a:r>
              <a:rPr lang="en-US" baseline="30000" dirty="0" err="1" smtClean="0">
                <a:latin typeface="Palatino Linotype" pitchFamily="18" charset="0"/>
              </a:rPr>
              <a:t>selama</a:t>
            </a:r>
            <a:r>
              <a:rPr lang="en-US" baseline="30000" dirty="0" smtClean="0">
                <a:latin typeface="Palatino Linotype" pitchFamily="18" charset="0"/>
              </a:rPr>
              <a:t> </a:t>
            </a:r>
            <a:r>
              <a:rPr lang="en-US" baseline="30000" dirty="0" err="1" smtClean="0">
                <a:latin typeface="Palatino Linotype" pitchFamily="18" charset="0"/>
              </a:rPr>
              <a:t>menjadi</a:t>
            </a:r>
            <a:r>
              <a:rPr lang="en-US" baseline="30000" dirty="0" smtClean="0">
                <a:latin typeface="Palatino Linotype" pitchFamily="18" charset="0"/>
              </a:rPr>
              <a:t> </a:t>
            </a:r>
            <a:r>
              <a:rPr lang="en-US" baseline="30000" dirty="0" err="1" smtClean="0">
                <a:latin typeface="Palatino Linotype" pitchFamily="18" charset="0"/>
              </a:rPr>
              <a:t>mahasiswa</a:t>
            </a:r>
            <a:r>
              <a:rPr lang="en-US" baseline="30000" dirty="0" smtClean="0">
                <a:latin typeface="Palatino Linotype" pitchFamily="18" charset="0"/>
              </a:rPr>
              <a:t> </a:t>
            </a:r>
            <a:r>
              <a:rPr lang="en-US" baseline="30000" dirty="0" err="1" smtClean="0">
                <a:latin typeface="Palatino Linotype" pitchFamily="18" charset="0"/>
              </a:rPr>
              <a:t>pada</a:t>
            </a:r>
            <a:r>
              <a:rPr lang="en-US" baseline="30000" dirty="0" smtClean="0">
                <a:latin typeface="Palatino Linotype" pitchFamily="18" charset="0"/>
              </a:rPr>
              <a:t> Program Magister </a:t>
            </a:r>
            <a:r>
              <a:rPr lang="en-US" baseline="30000" dirty="0" err="1" smtClean="0">
                <a:latin typeface="Palatino Linotype" pitchFamily="18" charset="0"/>
              </a:rPr>
              <a:t>Pascasarjana</a:t>
            </a:r>
            <a:r>
              <a:rPr lang="en-US" baseline="30000" dirty="0" smtClean="0">
                <a:latin typeface="Palatino Linotype" pitchFamily="18" charset="0"/>
              </a:rPr>
              <a:t> </a:t>
            </a:r>
            <a:r>
              <a:rPr lang="en-US" baseline="30000" dirty="0" err="1" smtClean="0">
                <a:latin typeface="Palatino Linotype" pitchFamily="18" charset="0"/>
              </a:rPr>
              <a:t>Fakultas</a:t>
            </a:r>
            <a:r>
              <a:rPr lang="en-US" baseline="30000" dirty="0" smtClean="0">
                <a:latin typeface="Palatino Linotype" pitchFamily="18" charset="0"/>
              </a:rPr>
              <a:t> </a:t>
            </a:r>
            <a:r>
              <a:rPr lang="en-US" baseline="30000" dirty="0" err="1" smtClean="0">
                <a:latin typeface="Palatino Linotype" pitchFamily="18" charset="0"/>
              </a:rPr>
              <a:t>Ekonomi</a:t>
            </a:r>
            <a:r>
              <a:rPr lang="en-US" baseline="30000" dirty="0" smtClean="0">
                <a:latin typeface="Palatino Linotype" pitchFamily="18" charset="0"/>
              </a:rPr>
              <a:t> </a:t>
            </a:r>
            <a:r>
              <a:rPr lang="en-US" baseline="30000" dirty="0" err="1" smtClean="0">
                <a:latin typeface="Palatino Linotype" pitchFamily="18" charset="0"/>
              </a:rPr>
              <a:t>dan</a:t>
            </a:r>
            <a:r>
              <a:rPr lang="en-US" baseline="30000" dirty="0" smtClean="0">
                <a:latin typeface="Palatino Linotype" pitchFamily="18" charset="0"/>
              </a:rPr>
              <a:t> </a:t>
            </a:r>
            <a:r>
              <a:rPr lang="en-US" baseline="30000" dirty="0" err="1" smtClean="0">
                <a:latin typeface="Palatino Linotype" pitchFamily="18" charset="0"/>
              </a:rPr>
              <a:t>Bisnis</a:t>
            </a:r>
            <a:r>
              <a:rPr lang="en-US" baseline="30000" dirty="0" smtClean="0">
                <a:latin typeface="Palatino Linotype" pitchFamily="18" charset="0"/>
              </a:rPr>
              <a:t> </a:t>
            </a:r>
            <a:r>
              <a:rPr lang="en-US" baseline="30000" dirty="0" err="1" smtClean="0">
                <a:latin typeface="Palatino Linotype" pitchFamily="18" charset="0"/>
              </a:rPr>
              <a:t>Universitas</a:t>
            </a:r>
            <a:r>
              <a:rPr lang="en-US" baseline="30000" dirty="0" smtClean="0">
                <a:latin typeface="Palatino Linotype" pitchFamily="18" charset="0"/>
              </a:rPr>
              <a:t> </a:t>
            </a:r>
            <a:r>
              <a:rPr lang="en-US" baseline="30000" dirty="0" err="1" smtClean="0">
                <a:latin typeface="Palatino Linotype" pitchFamily="18" charset="0"/>
              </a:rPr>
              <a:t>Brawijaya</a:t>
            </a:r>
            <a:r>
              <a:rPr lang="en-US" baseline="30000" dirty="0" smtClean="0">
                <a:latin typeface="Palatino Linotype" pitchFamily="18" charset="0"/>
              </a:rPr>
              <a:t>.</a:t>
            </a:r>
          </a:p>
          <a:p>
            <a:r>
              <a:rPr lang="sv-SE" baseline="30000" dirty="0" smtClean="0">
                <a:latin typeface="Palatino Linotype" pitchFamily="18" charset="0"/>
              </a:rPr>
              <a:t>Naskah artikel yang dipublikasikan harus mendapat persetujuan terlebih dahulu dari Komisi Pembimbing.</a:t>
            </a:r>
          </a:p>
          <a:p>
            <a:r>
              <a:rPr lang="en-US" baseline="30000" dirty="0" err="1" smtClean="0">
                <a:latin typeface="Palatino Linotype" pitchFamily="18" charset="0"/>
              </a:rPr>
              <a:t>Publikasi</a:t>
            </a:r>
            <a:r>
              <a:rPr lang="en-US" baseline="30000" dirty="0" smtClean="0">
                <a:latin typeface="Palatino Linotype" pitchFamily="18" charset="0"/>
              </a:rPr>
              <a:t> yang </a:t>
            </a:r>
            <a:r>
              <a:rPr lang="en-US" baseline="30000" dirty="0" err="1" smtClean="0">
                <a:latin typeface="Palatino Linotype" pitchFamily="18" charset="0"/>
              </a:rPr>
              <a:t>dilakukan</a:t>
            </a:r>
            <a:r>
              <a:rPr lang="en-US" baseline="30000" dirty="0" smtClean="0">
                <a:latin typeface="Palatino Linotype" pitchFamily="18" charset="0"/>
              </a:rPr>
              <a:t> </a:t>
            </a:r>
            <a:r>
              <a:rPr lang="en-US" baseline="30000" dirty="0" err="1" smtClean="0">
                <a:latin typeface="Palatino Linotype" pitchFamily="18" charset="0"/>
              </a:rPr>
              <a:t>adalah</a:t>
            </a:r>
            <a:r>
              <a:rPr lang="en-US" baseline="30000" dirty="0" smtClean="0">
                <a:latin typeface="Palatino Linotype" pitchFamily="18" charset="0"/>
              </a:rPr>
              <a:t> </a:t>
            </a:r>
            <a:r>
              <a:rPr lang="en-US" b="1" baseline="30000" dirty="0" err="1" smtClean="0">
                <a:latin typeface="Palatino Linotype" pitchFamily="18" charset="0"/>
              </a:rPr>
              <a:t>publikasi</a:t>
            </a:r>
            <a:r>
              <a:rPr lang="en-US" b="1" baseline="30000" dirty="0" smtClean="0">
                <a:latin typeface="Palatino Linotype" pitchFamily="18" charset="0"/>
              </a:rPr>
              <a:t> </a:t>
            </a:r>
            <a:r>
              <a:rPr lang="en-US" b="1" baseline="30000" dirty="0" err="1" smtClean="0">
                <a:latin typeface="Palatino Linotype" pitchFamily="18" charset="0"/>
              </a:rPr>
              <a:t>bersama</a:t>
            </a:r>
            <a:r>
              <a:rPr lang="en-US" b="1" baseline="30000" dirty="0" smtClean="0">
                <a:latin typeface="Palatino Linotype" pitchFamily="18" charset="0"/>
              </a:rPr>
              <a:t> </a:t>
            </a:r>
            <a:r>
              <a:rPr lang="en-US" b="1" baseline="30000" dirty="0" err="1" smtClean="0">
                <a:latin typeface="Palatino Linotype" pitchFamily="18" charset="0"/>
              </a:rPr>
              <a:t>antara</a:t>
            </a:r>
            <a:r>
              <a:rPr lang="en-US" b="1" baseline="30000" dirty="0" smtClean="0">
                <a:latin typeface="Palatino Linotype" pitchFamily="18" charset="0"/>
              </a:rPr>
              <a:t> </a:t>
            </a:r>
            <a:r>
              <a:rPr lang="en-US" b="1" baseline="30000" dirty="0" err="1" smtClean="0">
                <a:latin typeface="Palatino Linotype" pitchFamily="18" charset="0"/>
              </a:rPr>
              <a:t>mahasiswa</a:t>
            </a:r>
            <a:r>
              <a:rPr lang="en-US" b="1" baseline="30000" dirty="0" smtClean="0">
                <a:latin typeface="Palatino Linotype" pitchFamily="18" charset="0"/>
              </a:rPr>
              <a:t> </a:t>
            </a:r>
            <a:r>
              <a:rPr lang="en-US" b="1" baseline="30000" dirty="0" err="1" smtClean="0">
                <a:latin typeface="Palatino Linotype" pitchFamily="18" charset="0"/>
              </a:rPr>
              <a:t>dan</a:t>
            </a:r>
            <a:r>
              <a:rPr lang="en-US" b="1" baseline="30000" dirty="0" smtClean="0">
                <a:latin typeface="Palatino Linotype" pitchFamily="18" charset="0"/>
              </a:rPr>
              <a:t> </a:t>
            </a:r>
            <a:r>
              <a:rPr lang="en-US" b="1" baseline="30000" dirty="0" err="1" smtClean="0">
                <a:latin typeface="Palatino Linotype" pitchFamily="18" charset="0"/>
              </a:rPr>
              <a:t>dosen</a:t>
            </a:r>
            <a:r>
              <a:rPr lang="en-US" b="1" baseline="30000" dirty="0" smtClean="0">
                <a:latin typeface="Palatino Linotype" pitchFamily="18" charset="0"/>
              </a:rPr>
              <a:t> </a:t>
            </a:r>
            <a:r>
              <a:rPr lang="en-US" b="1" baseline="30000" dirty="0" err="1" smtClean="0">
                <a:latin typeface="Palatino Linotype" pitchFamily="18" charset="0"/>
              </a:rPr>
              <a:t>pembimbing</a:t>
            </a:r>
            <a:r>
              <a:rPr lang="en-US" baseline="30000" dirty="0" smtClean="0">
                <a:latin typeface="Palatino Linotype" pitchFamily="18" charset="0"/>
              </a:rPr>
              <a:t>.</a:t>
            </a:r>
          </a:p>
          <a:p>
            <a:r>
              <a:rPr lang="sv-SE" baseline="30000" dirty="0" smtClean="0">
                <a:latin typeface="Palatino Linotype" pitchFamily="18" charset="0"/>
              </a:rPr>
              <a:t>Pencantuman urutan penulis didasarkan pada kesepakatan antara mahasiswa dan pembimbing yang disesuaikan dengan kontribusi masing-masing.</a:t>
            </a:r>
          </a:p>
          <a:p>
            <a:r>
              <a:rPr lang="en-US" baseline="30000" dirty="0" err="1" smtClean="0">
                <a:latin typeface="Palatino Linotype" pitchFamily="18" charset="0"/>
              </a:rPr>
              <a:t>Mahasiswa</a:t>
            </a:r>
            <a:r>
              <a:rPr lang="en-US" baseline="30000" dirty="0" smtClean="0">
                <a:latin typeface="Palatino Linotype" pitchFamily="18" charset="0"/>
              </a:rPr>
              <a:t> </a:t>
            </a:r>
            <a:r>
              <a:rPr lang="en-US" baseline="30000" dirty="0" err="1" smtClean="0">
                <a:latin typeface="Palatino Linotype" pitchFamily="18" charset="0"/>
              </a:rPr>
              <a:t>dan</a:t>
            </a:r>
            <a:r>
              <a:rPr lang="en-US" baseline="30000" dirty="0" smtClean="0">
                <a:latin typeface="Palatino Linotype" pitchFamily="18" charset="0"/>
              </a:rPr>
              <a:t> </a:t>
            </a:r>
            <a:r>
              <a:rPr lang="en-US" baseline="30000" dirty="0" err="1" smtClean="0">
                <a:latin typeface="Palatino Linotype" pitchFamily="18" charset="0"/>
              </a:rPr>
              <a:t>dosen</a:t>
            </a:r>
            <a:r>
              <a:rPr lang="en-US" baseline="30000" dirty="0" smtClean="0">
                <a:latin typeface="Palatino Linotype" pitchFamily="18" charset="0"/>
              </a:rPr>
              <a:t> yang </a:t>
            </a:r>
            <a:r>
              <a:rPr lang="en-US" baseline="30000" dirty="0" err="1" smtClean="0">
                <a:latin typeface="Palatino Linotype" pitchFamily="18" charset="0"/>
              </a:rPr>
              <a:t>melakukan</a:t>
            </a:r>
            <a:r>
              <a:rPr lang="en-US" baseline="30000" dirty="0" smtClean="0">
                <a:latin typeface="Palatino Linotype" pitchFamily="18" charset="0"/>
              </a:rPr>
              <a:t> </a:t>
            </a:r>
            <a:r>
              <a:rPr lang="en-US" baseline="30000" dirty="0" err="1" smtClean="0">
                <a:latin typeface="Palatino Linotype" pitchFamily="18" charset="0"/>
              </a:rPr>
              <a:t>publikasi</a:t>
            </a:r>
            <a:r>
              <a:rPr lang="en-US" baseline="30000" dirty="0" smtClean="0">
                <a:latin typeface="Palatino Linotype" pitchFamily="18" charset="0"/>
              </a:rPr>
              <a:t> </a:t>
            </a:r>
            <a:r>
              <a:rPr lang="en-US" baseline="30000" dirty="0" err="1" smtClean="0">
                <a:latin typeface="Palatino Linotype" pitchFamily="18" charset="0"/>
              </a:rPr>
              <a:t>harus</a:t>
            </a:r>
            <a:r>
              <a:rPr lang="en-US" baseline="30000" dirty="0" smtClean="0">
                <a:latin typeface="Palatino Linotype" pitchFamily="18" charset="0"/>
              </a:rPr>
              <a:t> </a:t>
            </a:r>
            <a:r>
              <a:rPr lang="en-US" baseline="30000" dirty="0" err="1" smtClean="0">
                <a:latin typeface="Palatino Linotype" pitchFamily="18" charset="0"/>
              </a:rPr>
              <a:t>dan</a:t>
            </a:r>
            <a:r>
              <a:rPr lang="en-US" baseline="30000" dirty="0" smtClean="0">
                <a:latin typeface="Palatino Linotype" pitchFamily="18" charset="0"/>
              </a:rPr>
              <a:t> </a:t>
            </a:r>
            <a:r>
              <a:rPr lang="en-US" baseline="30000" dirty="0" err="1" smtClean="0">
                <a:latin typeface="Palatino Linotype" pitchFamily="18" charset="0"/>
              </a:rPr>
              <a:t>hanya</a:t>
            </a:r>
            <a:r>
              <a:rPr lang="en-US" baseline="30000" dirty="0" smtClean="0">
                <a:latin typeface="Palatino Linotype" pitchFamily="18" charset="0"/>
              </a:rPr>
              <a:t> </a:t>
            </a:r>
            <a:r>
              <a:rPr lang="en-US" baseline="30000" dirty="0" err="1" smtClean="0">
                <a:latin typeface="Palatino Linotype" pitchFamily="18" charset="0"/>
              </a:rPr>
              <a:t>mencantumkan</a:t>
            </a:r>
            <a:r>
              <a:rPr lang="en-US" baseline="30000" dirty="0" smtClean="0">
                <a:latin typeface="Palatino Linotype" pitchFamily="18" charset="0"/>
              </a:rPr>
              <a:t> </a:t>
            </a:r>
            <a:r>
              <a:rPr lang="en-US" baseline="30000" dirty="0" err="1" smtClean="0">
                <a:latin typeface="Palatino Linotype" pitchFamily="18" charset="0"/>
              </a:rPr>
              <a:t>institusi</a:t>
            </a:r>
            <a:r>
              <a:rPr lang="en-US" baseline="30000" dirty="0" smtClean="0">
                <a:latin typeface="Palatino Linotype" pitchFamily="18" charset="0"/>
              </a:rPr>
              <a:t> Program </a:t>
            </a:r>
            <a:r>
              <a:rPr lang="en-US" baseline="30000" dirty="0" err="1" smtClean="0">
                <a:latin typeface="Palatino Linotype" pitchFamily="18" charset="0"/>
              </a:rPr>
              <a:t>Pascasarjana</a:t>
            </a:r>
            <a:r>
              <a:rPr lang="en-US" baseline="30000" dirty="0" smtClean="0">
                <a:latin typeface="Palatino Linotype" pitchFamily="18" charset="0"/>
              </a:rPr>
              <a:t> </a:t>
            </a:r>
            <a:r>
              <a:rPr lang="en-US" baseline="30000" dirty="0" err="1" smtClean="0">
                <a:latin typeface="Palatino Linotype" pitchFamily="18" charset="0"/>
              </a:rPr>
              <a:t>Fakultas</a:t>
            </a:r>
            <a:r>
              <a:rPr lang="en-US" baseline="30000" dirty="0" smtClean="0">
                <a:latin typeface="Palatino Linotype" pitchFamily="18" charset="0"/>
              </a:rPr>
              <a:t> </a:t>
            </a:r>
            <a:r>
              <a:rPr lang="en-US" baseline="30000" dirty="0" err="1" smtClean="0">
                <a:latin typeface="Palatino Linotype" pitchFamily="18" charset="0"/>
              </a:rPr>
              <a:t>Ekonomi</a:t>
            </a:r>
            <a:r>
              <a:rPr lang="en-US" baseline="30000" dirty="0" smtClean="0">
                <a:latin typeface="Palatino Linotype" pitchFamily="18" charset="0"/>
              </a:rPr>
              <a:t> </a:t>
            </a:r>
            <a:r>
              <a:rPr lang="en-US" baseline="30000" dirty="0" err="1" smtClean="0">
                <a:latin typeface="Palatino Linotype" pitchFamily="18" charset="0"/>
              </a:rPr>
              <a:t>dan</a:t>
            </a:r>
            <a:r>
              <a:rPr lang="en-US" baseline="30000" dirty="0" smtClean="0">
                <a:latin typeface="Palatino Linotype" pitchFamily="18" charset="0"/>
              </a:rPr>
              <a:t> </a:t>
            </a:r>
            <a:r>
              <a:rPr lang="en-US" baseline="30000" dirty="0" err="1" smtClean="0">
                <a:latin typeface="Palatino Linotype" pitchFamily="18" charset="0"/>
              </a:rPr>
              <a:t>Bisnis</a:t>
            </a:r>
            <a:r>
              <a:rPr lang="en-US" baseline="30000" dirty="0" smtClean="0">
                <a:latin typeface="Palatino Linotype" pitchFamily="18" charset="0"/>
              </a:rPr>
              <a:t> </a:t>
            </a:r>
            <a:r>
              <a:rPr lang="en-US" baseline="30000" dirty="0" err="1" smtClean="0">
                <a:latin typeface="Palatino Linotype" pitchFamily="18" charset="0"/>
              </a:rPr>
              <a:t>Universitas</a:t>
            </a:r>
            <a:r>
              <a:rPr lang="en-US" baseline="30000" dirty="0" smtClean="0">
                <a:latin typeface="Palatino Linotype" pitchFamily="18" charset="0"/>
              </a:rPr>
              <a:t> </a:t>
            </a:r>
            <a:r>
              <a:rPr lang="en-US" baseline="30000" dirty="0" err="1" smtClean="0">
                <a:latin typeface="Palatino Linotype" pitchFamily="18" charset="0"/>
              </a:rPr>
              <a:t>Brawijaya</a:t>
            </a:r>
            <a:r>
              <a:rPr lang="en-US" baseline="30000" dirty="0" smtClean="0">
                <a:latin typeface="Palatino Linotype" pitchFamily="18" charset="0"/>
              </a:rPr>
              <a:t>.</a:t>
            </a:r>
          </a:p>
          <a:p>
            <a:endParaRPr lang="en-US" dirty="0">
              <a:latin typeface="Palatino Linotype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1036E31-7F93-40A9-8950-291AB181BB30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d-ID" sz="4000" b="1" dirty="0" smtClean="0">
                <a:latin typeface="Cambria" panose="02040503050406030204" pitchFamily="18" charset="0"/>
              </a:rPr>
              <a:t>Plagiasi</a:t>
            </a:r>
            <a:endParaRPr lang="id-ID" sz="4000" b="1" dirty="0">
              <a:latin typeface="Cambria" panose="020405030504060302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458200" cy="4360461"/>
          </a:xfrm>
        </p:spPr>
        <p:txBody>
          <a:bodyPr>
            <a:noAutofit/>
          </a:bodyPr>
          <a:lstStyle/>
          <a:p>
            <a:r>
              <a:rPr lang="id-ID" sz="2200" dirty="0" smtClean="0">
                <a:latin typeface="Cambria" panose="02040503050406030204" pitchFamily="18" charset="0"/>
              </a:rPr>
              <a:t>Setiap Thesis yang akan diujikan pada Ujian Akhir pada Program Magister </a:t>
            </a:r>
            <a:r>
              <a:rPr lang="id-ID" sz="2200" b="1" u="sng" dirty="0" smtClean="0">
                <a:solidFill>
                  <a:srgbClr val="FF0000"/>
                </a:solidFill>
                <a:latin typeface="Cambria" panose="02040503050406030204" pitchFamily="18" charset="0"/>
              </a:rPr>
              <a:t>WAJIB</a:t>
            </a:r>
            <a:r>
              <a:rPr lang="id-ID" sz="2200" b="1" dirty="0" smtClean="0">
                <a:solidFill>
                  <a:srgbClr val="FF0000"/>
                </a:solidFill>
                <a:latin typeface="Cambria" panose="02040503050406030204" pitchFamily="18" charset="0"/>
              </a:rPr>
              <a:t> dilakukan pengecekan </a:t>
            </a:r>
            <a:r>
              <a:rPr lang="id-ID" sz="2200" b="1" u="sng" dirty="0" smtClean="0">
                <a:solidFill>
                  <a:srgbClr val="FF0000"/>
                </a:solidFill>
                <a:latin typeface="Cambria" panose="02040503050406030204" pitchFamily="18" charset="0"/>
              </a:rPr>
              <a:t>BEBAS PLAGIASI</a:t>
            </a:r>
            <a:r>
              <a:rPr lang="id-ID" sz="2200" dirty="0" smtClean="0">
                <a:latin typeface="Cambria" panose="02040503050406030204" pitchFamily="18" charset="0"/>
              </a:rPr>
              <a:t>. </a:t>
            </a:r>
          </a:p>
          <a:p>
            <a:r>
              <a:rPr lang="id-ID" sz="2200" b="1" dirty="0" smtClean="0">
                <a:latin typeface="Cambria" panose="02040503050406030204" pitchFamily="18" charset="0"/>
              </a:rPr>
              <a:t>Sertifikat Bebas Plagiasi sebagai syarat Ujian Akhir</a:t>
            </a:r>
            <a:r>
              <a:rPr lang="id-ID" sz="2200" dirty="0" smtClean="0">
                <a:latin typeface="Cambria" panose="02040503050406030204" pitchFamily="18" charset="0"/>
              </a:rPr>
              <a:t>.</a:t>
            </a:r>
          </a:p>
          <a:p>
            <a:r>
              <a:rPr lang="id-ID" sz="2200" dirty="0" smtClean="0">
                <a:latin typeface="Cambria" panose="02040503050406030204" pitchFamily="18" charset="0"/>
              </a:rPr>
              <a:t>Artikel yang akan dipublikasikan juga </a:t>
            </a:r>
            <a:r>
              <a:rPr lang="id-ID" sz="2200" b="1" u="sng" dirty="0" smtClean="0">
                <a:solidFill>
                  <a:srgbClr val="FF0000"/>
                </a:solidFill>
                <a:latin typeface="Cambria" panose="02040503050406030204" pitchFamily="18" charset="0"/>
              </a:rPr>
              <a:t>WAJIB</a:t>
            </a:r>
            <a:r>
              <a:rPr lang="id-ID" sz="2200" b="1" dirty="0" smtClean="0">
                <a:solidFill>
                  <a:srgbClr val="FF0000"/>
                </a:solidFill>
                <a:latin typeface="Cambria" panose="02040503050406030204" pitchFamily="18" charset="0"/>
              </a:rPr>
              <a:t> </a:t>
            </a:r>
            <a:r>
              <a:rPr lang="id-ID" sz="2200" b="1" dirty="0">
                <a:solidFill>
                  <a:srgbClr val="FF0000"/>
                </a:solidFill>
                <a:latin typeface="Cambria" panose="02040503050406030204" pitchFamily="18" charset="0"/>
              </a:rPr>
              <a:t>dilakukan pengecekan </a:t>
            </a:r>
            <a:r>
              <a:rPr lang="id-ID" sz="2200" b="1" u="sng" dirty="0">
                <a:solidFill>
                  <a:srgbClr val="FF0000"/>
                </a:solidFill>
                <a:latin typeface="Cambria" panose="02040503050406030204" pitchFamily="18" charset="0"/>
              </a:rPr>
              <a:t>BEBAS </a:t>
            </a:r>
            <a:r>
              <a:rPr lang="id-ID" sz="2200" b="1" u="sng" dirty="0" smtClean="0">
                <a:solidFill>
                  <a:srgbClr val="FF0000"/>
                </a:solidFill>
                <a:latin typeface="Cambria" panose="02040503050406030204" pitchFamily="18" charset="0"/>
              </a:rPr>
              <a:t>PLAGIASI.</a:t>
            </a:r>
            <a:endParaRPr lang="id-ID" sz="2200" dirty="0" smtClean="0">
              <a:latin typeface="Cambria" panose="02040503050406030204" pitchFamily="18" charset="0"/>
            </a:endParaRPr>
          </a:p>
          <a:p>
            <a:pPr marL="0" indent="0">
              <a:buNone/>
            </a:pPr>
            <a:endParaRPr lang="id-ID" sz="2200" dirty="0" smtClean="0">
              <a:latin typeface="Cambria" panose="02040503050406030204" pitchFamily="18" charset="0"/>
            </a:endParaRPr>
          </a:p>
          <a:p>
            <a:pPr marL="0" indent="0">
              <a:buNone/>
            </a:pPr>
            <a:r>
              <a:rPr lang="id-ID" sz="2200" dirty="0" smtClean="0">
                <a:latin typeface="Cambria" panose="02040503050406030204" pitchFamily="18" charset="0"/>
              </a:rPr>
              <a:t>Lembaga penyedia jasa pengecekan plagiasi: </a:t>
            </a:r>
          </a:p>
          <a:p>
            <a:pPr marL="514350" indent="-514350">
              <a:buFont typeface="+mj-lt"/>
              <a:buAutoNum type="alphaLcParenR"/>
            </a:pPr>
            <a:r>
              <a:rPr lang="id-ID" sz="2200" dirty="0" smtClean="0">
                <a:latin typeface="Cambria" panose="02040503050406030204" pitchFamily="18" charset="0"/>
              </a:rPr>
              <a:t>Fakultas Ekonomi dan Bisnis Universitas Brawijaya (mulai 2015)</a:t>
            </a:r>
          </a:p>
          <a:p>
            <a:pPr marL="514350" indent="-514350">
              <a:buFont typeface="+mj-lt"/>
              <a:buAutoNum type="alphaLcParenR"/>
            </a:pPr>
            <a:r>
              <a:rPr lang="id-ID" sz="2200" dirty="0" smtClean="0">
                <a:latin typeface="Cambria" panose="02040503050406030204" pitchFamily="18" charset="0"/>
              </a:rPr>
              <a:t>Program Pascasarjana Universitas Brawijaya (PPS-UB)</a:t>
            </a:r>
            <a:endParaRPr lang="id-ID" sz="2200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4130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Palatino Linotype" pitchFamily="18" charset="0"/>
              </a:rPr>
              <a:t>Evaluasi</a:t>
            </a:r>
            <a:r>
              <a:rPr lang="en-US" dirty="0" smtClean="0">
                <a:latin typeface="Palatino Linotype" pitchFamily="18" charset="0"/>
              </a:rPr>
              <a:t> </a:t>
            </a:r>
            <a:r>
              <a:rPr lang="en-US" dirty="0" err="1" smtClean="0">
                <a:latin typeface="Palatino Linotype" pitchFamily="18" charset="0"/>
              </a:rPr>
              <a:t>Kelulusan</a:t>
            </a:r>
            <a:endParaRPr lang="en-US" dirty="0">
              <a:latin typeface="Palatino Linotype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buNone/>
            </a:pPr>
            <a:r>
              <a:rPr lang="en-US" sz="3800" b="1" baseline="30000" dirty="0" err="1" smtClean="0">
                <a:latin typeface="Palatino Linotype" pitchFamily="18" charset="0"/>
              </a:rPr>
              <a:t>Kelulusan</a:t>
            </a:r>
            <a:r>
              <a:rPr lang="en-US" sz="3800" b="1" baseline="30000" dirty="0" smtClean="0">
                <a:latin typeface="Palatino Linotype" pitchFamily="18" charset="0"/>
              </a:rPr>
              <a:t> </a:t>
            </a:r>
            <a:r>
              <a:rPr lang="en-US" sz="3800" b="1" baseline="30000" dirty="0" err="1" smtClean="0">
                <a:latin typeface="Palatino Linotype" pitchFamily="18" charset="0"/>
              </a:rPr>
              <a:t>matakuliah</a:t>
            </a:r>
            <a:r>
              <a:rPr lang="en-US" sz="3800" b="1" baseline="30000" dirty="0" smtClean="0">
                <a:latin typeface="Palatino Linotype" pitchFamily="18" charset="0"/>
              </a:rPr>
              <a:t>:	</a:t>
            </a:r>
            <a:r>
              <a:rPr lang="en-US" baseline="30000" dirty="0" smtClean="0">
                <a:latin typeface="Palatino Linotype" pitchFamily="18" charset="0"/>
              </a:rPr>
              <a:t>		</a:t>
            </a:r>
            <a:endParaRPr lang="en-US" dirty="0" smtClean="0">
              <a:latin typeface="Palatino Linotype" pitchFamily="18" charset="0"/>
            </a:endParaRPr>
          </a:p>
          <a:p>
            <a:endParaRPr lang="pt-BR" baseline="30000" dirty="0" smtClean="0">
              <a:latin typeface="Palatino Linotype" pitchFamily="18" charset="0"/>
            </a:endParaRPr>
          </a:p>
          <a:p>
            <a:r>
              <a:rPr lang="pt-BR" baseline="30000" dirty="0" smtClean="0">
                <a:latin typeface="Palatino Linotype" pitchFamily="18" charset="0"/>
              </a:rPr>
              <a:t>&gt;80 – 100	A	4	Sangat Baik	</a:t>
            </a:r>
            <a:endParaRPr lang="pt-BR" dirty="0" smtClean="0">
              <a:latin typeface="Palatino Linotype" pitchFamily="18" charset="0"/>
            </a:endParaRPr>
          </a:p>
          <a:p>
            <a:r>
              <a:rPr lang="en-US" baseline="30000" dirty="0" smtClean="0">
                <a:latin typeface="Palatino Linotype" pitchFamily="18" charset="0"/>
              </a:rPr>
              <a:t>&gt;75 – 80	B+	3.5	</a:t>
            </a:r>
            <a:r>
              <a:rPr lang="en-US" baseline="30000" dirty="0" err="1" smtClean="0">
                <a:latin typeface="Palatino Linotype" pitchFamily="18" charset="0"/>
              </a:rPr>
              <a:t>Antara</a:t>
            </a:r>
            <a:r>
              <a:rPr lang="en-US" baseline="30000" dirty="0" smtClean="0">
                <a:latin typeface="Palatino Linotype" pitchFamily="18" charset="0"/>
              </a:rPr>
              <a:t> </a:t>
            </a:r>
            <a:r>
              <a:rPr lang="en-US" baseline="30000" dirty="0" err="1" smtClean="0">
                <a:latin typeface="Palatino Linotype" pitchFamily="18" charset="0"/>
              </a:rPr>
              <a:t>sangat</a:t>
            </a:r>
            <a:r>
              <a:rPr lang="en-US" baseline="30000" dirty="0" smtClean="0">
                <a:latin typeface="Palatino Linotype" pitchFamily="18" charset="0"/>
              </a:rPr>
              <a:t> </a:t>
            </a:r>
            <a:r>
              <a:rPr lang="en-US" baseline="30000" dirty="0" err="1" smtClean="0">
                <a:latin typeface="Palatino Linotype" pitchFamily="18" charset="0"/>
              </a:rPr>
              <a:t>Baik</a:t>
            </a:r>
            <a:r>
              <a:rPr lang="en-US" baseline="30000" dirty="0" smtClean="0">
                <a:latin typeface="Palatino Linotype" pitchFamily="18" charset="0"/>
              </a:rPr>
              <a:t> </a:t>
            </a:r>
            <a:r>
              <a:rPr lang="en-US" baseline="30000" dirty="0" err="1" smtClean="0">
                <a:latin typeface="Palatino Linotype" pitchFamily="18" charset="0"/>
              </a:rPr>
              <a:t>dan</a:t>
            </a:r>
            <a:r>
              <a:rPr lang="en-US" baseline="30000" dirty="0" smtClean="0">
                <a:latin typeface="Palatino Linotype" pitchFamily="18" charset="0"/>
              </a:rPr>
              <a:t> </a:t>
            </a:r>
            <a:r>
              <a:rPr lang="en-US" baseline="30000" dirty="0" err="1" smtClean="0">
                <a:latin typeface="Palatino Linotype" pitchFamily="18" charset="0"/>
              </a:rPr>
              <a:t>Baik</a:t>
            </a:r>
            <a:r>
              <a:rPr lang="en-US" baseline="30000" dirty="0" smtClean="0">
                <a:latin typeface="Palatino Linotype" pitchFamily="18" charset="0"/>
              </a:rPr>
              <a:t>	</a:t>
            </a:r>
            <a:endParaRPr lang="en-US" dirty="0" smtClean="0">
              <a:latin typeface="Palatino Linotype" pitchFamily="18" charset="0"/>
            </a:endParaRPr>
          </a:p>
          <a:p>
            <a:r>
              <a:rPr lang="en-US" baseline="30000" dirty="0" smtClean="0">
                <a:latin typeface="Palatino Linotype" pitchFamily="18" charset="0"/>
              </a:rPr>
              <a:t>&gt;69 – 75	B	3 	</a:t>
            </a:r>
            <a:r>
              <a:rPr lang="en-US" baseline="30000" dirty="0" err="1" smtClean="0">
                <a:latin typeface="Palatino Linotype" pitchFamily="18" charset="0"/>
              </a:rPr>
              <a:t>Baik</a:t>
            </a:r>
            <a:r>
              <a:rPr lang="en-US" baseline="30000" dirty="0" smtClean="0">
                <a:latin typeface="Palatino Linotype" pitchFamily="18" charset="0"/>
              </a:rPr>
              <a:t>	</a:t>
            </a:r>
            <a:endParaRPr lang="en-US" dirty="0" smtClean="0">
              <a:latin typeface="Palatino Linotype" pitchFamily="18" charset="0"/>
            </a:endParaRPr>
          </a:p>
          <a:p>
            <a:r>
              <a:rPr lang="en-US" baseline="30000" dirty="0" smtClean="0">
                <a:latin typeface="Palatino Linotype" pitchFamily="18" charset="0"/>
              </a:rPr>
              <a:t>&gt;60 – 69	C+	2,5	</a:t>
            </a:r>
            <a:r>
              <a:rPr lang="en-US" baseline="30000" dirty="0" err="1" smtClean="0">
                <a:latin typeface="Palatino Linotype" pitchFamily="18" charset="0"/>
              </a:rPr>
              <a:t>Antara</a:t>
            </a:r>
            <a:r>
              <a:rPr lang="en-US" baseline="30000" dirty="0" smtClean="0">
                <a:latin typeface="Palatino Linotype" pitchFamily="18" charset="0"/>
              </a:rPr>
              <a:t> </a:t>
            </a:r>
            <a:r>
              <a:rPr lang="en-US" baseline="30000" dirty="0" err="1" smtClean="0">
                <a:latin typeface="Palatino Linotype" pitchFamily="18" charset="0"/>
              </a:rPr>
              <a:t>baik</a:t>
            </a:r>
            <a:r>
              <a:rPr lang="en-US" baseline="30000" dirty="0" smtClean="0">
                <a:latin typeface="Palatino Linotype" pitchFamily="18" charset="0"/>
              </a:rPr>
              <a:t> </a:t>
            </a:r>
            <a:r>
              <a:rPr lang="en-US" baseline="30000" dirty="0" err="1" smtClean="0">
                <a:latin typeface="Palatino Linotype" pitchFamily="18" charset="0"/>
              </a:rPr>
              <a:t>dan</a:t>
            </a:r>
            <a:r>
              <a:rPr lang="en-US" baseline="30000" dirty="0" smtClean="0">
                <a:latin typeface="Palatino Linotype" pitchFamily="18" charset="0"/>
              </a:rPr>
              <a:t> </a:t>
            </a:r>
            <a:r>
              <a:rPr lang="en-US" baseline="30000" dirty="0" err="1" smtClean="0">
                <a:latin typeface="Palatino Linotype" pitchFamily="18" charset="0"/>
              </a:rPr>
              <a:t>Cukup</a:t>
            </a:r>
            <a:r>
              <a:rPr lang="en-US" baseline="30000" dirty="0" smtClean="0">
                <a:latin typeface="Palatino Linotype" pitchFamily="18" charset="0"/>
              </a:rPr>
              <a:t>	</a:t>
            </a:r>
            <a:endParaRPr lang="en-US" dirty="0" smtClean="0">
              <a:latin typeface="Palatino Linotype" pitchFamily="18" charset="0"/>
            </a:endParaRPr>
          </a:p>
          <a:p>
            <a:r>
              <a:rPr lang="pl-PL" baseline="30000" dirty="0" smtClean="0">
                <a:latin typeface="Palatino Linotype" pitchFamily="18" charset="0"/>
              </a:rPr>
              <a:t>&gt;55 – 60	C	2	Cukup	</a:t>
            </a:r>
            <a:endParaRPr lang="pl-PL" dirty="0" smtClean="0">
              <a:latin typeface="Palatino Linotype" pitchFamily="18" charset="0"/>
            </a:endParaRPr>
          </a:p>
          <a:p>
            <a:r>
              <a:rPr lang="fi-FI" baseline="30000" dirty="0" smtClean="0">
                <a:latin typeface="Palatino Linotype" pitchFamily="18" charset="0"/>
              </a:rPr>
              <a:t>&gt;50 – 55	D+	1.5	Antara Cukup dan Kurang	</a:t>
            </a:r>
            <a:endParaRPr lang="fi-FI" dirty="0" smtClean="0">
              <a:latin typeface="Palatino Linotype" pitchFamily="18" charset="0"/>
            </a:endParaRPr>
          </a:p>
          <a:p>
            <a:r>
              <a:rPr lang="en-US" baseline="30000" dirty="0" smtClean="0">
                <a:latin typeface="Palatino Linotype" pitchFamily="18" charset="0"/>
              </a:rPr>
              <a:t>&gt;44 – 50	D	1	</a:t>
            </a:r>
            <a:r>
              <a:rPr lang="en-US" baseline="30000" dirty="0" err="1" smtClean="0">
                <a:latin typeface="Palatino Linotype" pitchFamily="18" charset="0"/>
              </a:rPr>
              <a:t>Kurang</a:t>
            </a:r>
            <a:r>
              <a:rPr lang="en-US" baseline="30000" dirty="0" smtClean="0">
                <a:latin typeface="Palatino Linotype" pitchFamily="18" charset="0"/>
              </a:rPr>
              <a:t>	</a:t>
            </a:r>
            <a:endParaRPr lang="en-US" dirty="0" smtClean="0">
              <a:latin typeface="Palatino Linotype" pitchFamily="18" charset="0"/>
            </a:endParaRPr>
          </a:p>
          <a:p>
            <a:r>
              <a:rPr lang="pt-BR" baseline="30000" dirty="0" smtClean="0">
                <a:latin typeface="Palatino Linotype" pitchFamily="18" charset="0"/>
              </a:rPr>
              <a:t>0 – 44	E	0	Gagal	</a:t>
            </a:r>
            <a:endParaRPr lang="pt-BR" dirty="0" smtClean="0">
              <a:latin typeface="Palatino Linotype" pitchFamily="18" charset="0"/>
            </a:endParaRPr>
          </a:p>
          <a:p>
            <a:endParaRPr lang="en-US" dirty="0">
              <a:latin typeface="Palatino Linotype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1036E31-7F93-40A9-8950-291AB181BB30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1036E31-7F93-40A9-8950-291AB181BB30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0953930"/>
              </p:ext>
            </p:extLst>
          </p:nvPr>
        </p:nvGraphicFramePr>
        <p:xfrm>
          <a:off x="539750" y="1808163"/>
          <a:ext cx="7766051" cy="3002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2857"/>
                <a:gridCol w="4700993"/>
                <a:gridCol w="2362201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300" dirty="0" smtClean="0">
                          <a:latin typeface="Palatino Linotype" pitchFamily="18" charset="0"/>
                        </a:rPr>
                        <a:t>No.</a:t>
                      </a:r>
                      <a:endParaRPr lang="en-US" sz="2300" dirty="0">
                        <a:latin typeface="Palatino Linotype" pitchFamily="18" charset="0"/>
                      </a:endParaRPr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300" dirty="0" err="1" smtClean="0">
                          <a:latin typeface="Palatino Linotype" pitchFamily="18" charset="0"/>
                        </a:rPr>
                        <a:t>Komponen</a:t>
                      </a:r>
                      <a:endParaRPr lang="en-US" sz="2300" dirty="0">
                        <a:latin typeface="Palatino Linotype" pitchFamily="18" charset="0"/>
                      </a:endParaRPr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300" dirty="0" err="1" smtClean="0">
                          <a:latin typeface="Palatino Linotype" pitchFamily="18" charset="0"/>
                        </a:rPr>
                        <a:t>Bobot</a:t>
                      </a:r>
                      <a:endParaRPr lang="en-US" sz="2300" dirty="0">
                        <a:latin typeface="Palatino Linotype" pitchFamily="18" charset="0"/>
                      </a:endParaRPr>
                    </a:p>
                  </a:txBody>
                  <a:tcPr marL="91447" marR="91447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300" dirty="0" smtClean="0">
                          <a:latin typeface="Palatino Linotype" pitchFamily="18" charset="0"/>
                        </a:rPr>
                        <a:t>1</a:t>
                      </a:r>
                      <a:endParaRPr lang="en-US" sz="2300" dirty="0">
                        <a:latin typeface="Palatino Linotype" pitchFamily="18" charset="0"/>
                      </a:endParaRPr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300" dirty="0" err="1" smtClean="0">
                          <a:latin typeface="Palatino Linotype" pitchFamily="18" charset="0"/>
                        </a:rPr>
                        <a:t>Nilai</a:t>
                      </a:r>
                      <a:r>
                        <a:rPr lang="en-US" sz="2300" dirty="0" smtClean="0">
                          <a:latin typeface="Palatino Linotype" pitchFamily="18" charset="0"/>
                        </a:rPr>
                        <a:t> </a:t>
                      </a:r>
                      <a:r>
                        <a:rPr lang="en-US" sz="2300" dirty="0" err="1" smtClean="0">
                          <a:latin typeface="Palatino Linotype" pitchFamily="18" charset="0"/>
                        </a:rPr>
                        <a:t>Ujian</a:t>
                      </a:r>
                      <a:r>
                        <a:rPr lang="en-US" sz="2300" dirty="0" smtClean="0">
                          <a:latin typeface="Palatino Linotype" pitchFamily="18" charset="0"/>
                        </a:rPr>
                        <a:t> Proposal</a:t>
                      </a:r>
                      <a:endParaRPr lang="en-US" sz="2300" dirty="0">
                        <a:latin typeface="Palatino Linotype" pitchFamily="18" charset="0"/>
                      </a:endParaRPr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300" dirty="0" smtClean="0">
                          <a:latin typeface="Palatino Linotype" pitchFamily="18" charset="0"/>
                        </a:rPr>
                        <a:t>10</a:t>
                      </a:r>
                      <a:endParaRPr lang="en-US" sz="2300" dirty="0">
                        <a:latin typeface="Palatino Linotype" pitchFamily="18" charset="0"/>
                      </a:endParaRPr>
                    </a:p>
                  </a:txBody>
                  <a:tcPr marL="91447" marR="91447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300" dirty="0" smtClean="0">
                          <a:latin typeface="Palatino Linotype" pitchFamily="18" charset="0"/>
                        </a:rPr>
                        <a:t>2</a:t>
                      </a:r>
                      <a:endParaRPr lang="en-US" sz="2300" dirty="0">
                        <a:latin typeface="Palatino Linotype" pitchFamily="18" charset="0"/>
                      </a:endParaRPr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 err="1" smtClean="0">
                          <a:latin typeface="Palatino Linotype" pitchFamily="18" charset="0"/>
                        </a:rPr>
                        <a:t>Nilai</a:t>
                      </a:r>
                      <a:r>
                        <a:rPr lang="en-US" sz="2300" baseline="0" dirty="0" smtClean="0">
                          <a:latin typeface="Palatino Linotype" pitchFamily="18" charset="0"/>
                        </a:rPr>
                        <a:t> </a:t>
                      </a:r>
                      <a:r>
                        <a:rPr lang="en-US" sz="2300" baseline="0" dirty="0" err="1" smtClean="0">
                          <a:latin typeface="Palatino Linotype" pitchFamily="18" charset="0"/>
                        </a:rPr>
                        <a:t>Penelitian</a:t>
                      </a:r>
                      <a:r>
                        <a:rPr lang="en-US" sz="2300" baseline="0" dirty="0" smtClean="0">
                          <a:latin typeface="Palatino Linotype" pitchFamily="18" charset="0"/>
                        </a:rPr>
                        <a:t> </a:t>
                      </a:r>
                      <a:r>
                        <a:rPr lang="en-US" sz="2300" baseline="0" dirty="0" err="1" smtClean="0">
                          <a:latin typeface="Palatino Linotype" pitchFamily="18" charset="0"/>
                        </a:rPr>
                        <a:t>Lapangan</a:t>
                      </a:r>
                      <a:endParaRPr lang="en-US" sz="2300" dirty="0" smtClean="0">
                        <a:latin typeface="Palatino Linotype" pitchFamily="18" charset="0"/>
                      </a:endParaRPr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 smtClean="0">
                          <a:latin typeface="Palatino Linotype" pitchFamily="18" charset="0"/>
                        </a:rPr>
                        <a:t>20</a:t>
                      </a:r>
                    </a:p>
                  </a:txBody>
                  <a:tcPr marL="91447" marR="91447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300" dirty="0" smtClean="0">
                          <a:latin typeface="Palatino Linotype" pitchFamily="18" charset="0"/>
                        </a:rPr>
                        <a:t>3</a:t>
                      </a:r>
                      <a:endParaRPr lang="en-US" sz="2300" dirty="0">
                        <a:latin typeface="Palatino Linotype" pitchFamily="18" charset="0"/>
                      </a:endParaRPr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300" dirty="0" err="1" smtClean="0">
                          <a:latin typeface="Palatino Linotype" pitchFamily="18" charset="0"/>
                        </a:rPr>
                        <a:t>Nilai</a:t>
                      </a:r>
                      <a:r>
                        <a:rPr lang="en-US" sz="2300" dirty="0" smtClean="0">
                          <a:latin typeface="Palatino Linotype" pitchFamily="18" charset="0"/>
                        </a:rPr>
                        <a:t> </a:t>
                      </a:r>
                      <a:r>
                        <a:rPr lang="en-US" sz="2300" dirty="0" err="1" smtClean="0">
                          <a:latin typeface="Palatino Linotype" pitchFamily="18" charset="0"/>
                        </a:rPr>
                        <a:t>Penulisan</a:t>
                      </a:r>
                      <a:r>
                        <a:rPr lang="en-US" sz="2300" dirty="0" smtClean="0">
                          <a:latin typeface="Palatino Linotype" pitchFamily="18" charset="0"/>
                        </a:rPr>
                        <a:t> </a:t>
                      </a:r>
                      <a:r>
                        <a:rPr lang="en-US" sz="2300" dirty="0" err="1" smtClean="0">
                          <a:latin typeface="Palatino Linotype" pitchFamily="18" charset="0"/>
                        </a:rPr>
                        <a:t>Artikel</a:t>
                      </a:r>
                      <a:r>
                        <a:rPr lang="en-US" sz="2300" dirty="0" smtClean="0">
                          <a:latin typeface="Palatino Linotype" pitchFamily="18" charset="0"/>
                        </a:rPr>
                        <a:t> </a:t>
                      </a:r>
                      <a:r>
                        <a:rPr lang="en-US" sz="2300" dirty="0" err="1" smtClean="0">
                          <a:latin typeface="Palatino Linotype" pitchFamily="18" charset="0"/>
                        </a:rPr>
                        <a:t>Jurnal</a:t>
                      </a:r>
                      <a:r>
                        <a:rPr lang="en-US" sz="2300" baseline="0" dirty="0" smtClean="0">
                          <a:latin typeface="Palatino Linotype" pitchFamily="18" charset="0"/>
                        </a:rPr>
                        <a:t> </a:t>
                      </a:r>
                      <a:r>
                        <a:rPr lang="en-US" sz="2300" baseline="0" dirty="0" err="1" smtClean="0">
                          <a:latin typeface="Palatino Linotype" pitchFamily="18" charset="0"/>
                        </a:rPr>
                        <a:t>dan</a:t>
                      </a:r>
                      <a:r>
                        <a:rPr lang="en-US" sz="2300" baseline="0" dirty="0" smtClean="0">
                          <a:latin typeface="Palatino Linotype" pitchFamily="18" charset="0"/>
                        </a:rPr>
                        <a:t> Seminar </a:t>
                      </a:r>
                      <a:r>
                        <a:rPr lang="en-US" sz="2300" baseline="0" dirty="0" err="1" smtClean="0">
                          <a:latin typeface="Palatino Linotype" pitchFamily="18" charset="0"/>
                        </a:rPr>
                        <a:t>Hasil</a:t>
                      </a:r>
                      <a:r>
                        <a:rPr lang="en-US" sz="2300" baseline="0" dirty="0" smtClean="0">
                          <a:latin typeface="Palatino Linotype" pitchFamily="18" charset="0"/>
                        </a:rPr>
                        <a:t> </a:t>
                      </a:r>
                      <a:r>
                        <a:rPr lang="en-US" sz="2300" baseline="0" dirty="0" err="1" smtClean="0">
                          <a:latin typeface="Palatino Linotype" pitchFamily="18" charset="0"/>
                        </a:rPr>
                        <a:t>Penelitian</a:t>
                      </a:r>
                      <a:endParaRPr lang="en-US" sz="2300" dirty="0">
                        <a:latin typeface="Palatino Linotype" pitchFamily="18" charset="0"/>
                      </a:endParaRPr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300" dirty="0" smtClean="0">
                          <a:latin typeface="Palatino Linotype" pitchFamily="18" charset="0"/>
                        </a:rPr>
                        <a:t>30</a:t>
                      </a:r>
                      <a:endParaRPr lang="en-US" sz="2300" dirty="0">
                        <a:latin typeface="Palatino Linotype" pitchFamily="18" charset="0"/>
                      </a:endParaRPr>
                    </a:p>
                  </a:txBody>
                  <a:tcPr marL="91447" marR="91447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300" dirty="0" smtClean="0">
                          <a:latin typeface="Palatino Linotype" pitchFamily="18" charset="0"/>
                        </a:rPr>
                        <a:t>4</a:t>
                      </a:r>
                      <a:endParaRPr lang="en-US" sz="2300" dirty="0">
                        <a:latin typeface="Palatino Linotype" pitchFamily="18" charset="0"/>
                      </a:endParaRPr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300" dirty="0" err="1" smtClean="0">
                          <a:latin typeface="Palatino Linotype" pitchFamily="18" charset="0"/>
                        </a:rPr>
                        <a:t>Nilai</a:t>
                      </a:r>
                      <a:r>
                        <a:rPr lang="en-US" sz="2300" dirty="0" smtClean="0">
                          <a:latin typeface="Palatino Linotype" pitchFamily="18" charset="0"/>
                        </a:rPr>
                        <a:t> </a:t>
                      </a:r>
                      <a:r>
                        <a:rPr lang="en-US" sz="2300" dirty="0" err="1" smtClean="0">
                          <a:latin typeface="Palatino Linotype" pitchFamily="18" charset="0"/>
                        </a:rPr>
                        <a:t>Ujian</a:t>
                      </a:r>
                      <a:r>
                        <a:rPr lang="en-US" sz="2300" baseline="0" dirty="0" smtClean="0">
                          <a:latin typeface="Palatino Linotype" pitchFamily="18" charset="0"/>
                        </a:rPr>
                        <a:t> </a:t>
                      </a:r>
                      <a:r>
                        <a:rPr lang="en-US" sz="2300" baseline="0" dirty="0" err="1" smtClean="0">
                          <a:latin typeface="Palatino Linotype" pitchFamily="18" charset="0"/>
                        </a:rPr>
                        <a:t>Akhir</a:t>
                      </a:r>
                      <a:r>
                        <a:rPr lang="en-US" sz="2300" baseline="0" dirty="0" smtClean="0">
                          <a:latin typeface="Palatino Linotype" pitchFamily="18" charset="0"/>
                        </a:rPr>
                        <a:t> </a:t>
                      </a:r>
                      <a:r>
                        <a:rPr lang="en-US" sz="2300" baseline="0" dirty="0" err="1" smtClean="0">
                          <a:latin typeface="Palatino Linotype" pitchFamily="18" charset="0"/>
                        </a:rPr>
                        <a:t>Tesis</a:t>
                      </a:r>
                      <a:endParaRPr lang="en-US" sz="2300" dirty="0">
                        <a:latin typeface="Palatino Linotype" pitchFamily="18" charset="0"/>
                      </a:endParaRPr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300" dirty="0" smtClean="0">
                          <a:latin typeface="Palatino Linotype" pitchFamily="18" charset="0"/>
                        </a:rPr>
                        <a:t>40</a:t>
                      </a:r>
                      <a:endParaRPr lang="en-US" sz="2300" dirty="0">
                        <a:latin typeface="Palatino Linotype" pitchFamily="18" charset="0"/>
                      </a:endParaRPr>
                    </a:p>
                  </a:txBody>
                  <a:tcPr marL="91447" marR="91447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300" dirty="0">
                        <a:latin typeface="Palatino Linotype" pitchFamily="18" charset="0"/>
                      </a:endParaRPr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 err="1" smtClean="0">
                          <a:latin typeface="Palatino Linotype" pitchFamily="18" charset="0"/>
                        </a:rPr>
                        <a:t>Jumlah</a:t>
                      </a:r>
                      <a:endParaRPr lang="en-US" sz="2300" dirty="0" smtClean="0">
                        <a:latin typeface="Palatino Linotype" pitchFamily="18" charset="0"/>
                      </a:endParaRPr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 smtClean="0">
                          <a:latin typeface="Palatino Linotype" pitchFamily="18" charset="0"/>
                        </a:rPr>
                        <a:t>100</a:t>
                      </a:r>
                    </a:p>
                  </a:txBody>
                  <a:tcPr marL="91447" marR="91447"/>
                </a:tc>
              </a:tr>
            </a:tbl>
          </a:graphicData>
        </a:graphic>
      </p:graphicFrame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err="1" smtClean="0">
                <a:latin typeface="Palatino Linotype" pitchFamily="18" charset="0"/>
              </a:rPr>
              <a:t>Kelulusan</a:t>
            </a:r>
            <a:r>
              <a:rPr lang="en-US" dirty="0" smtClean="0">
                <a:latin typeface="Palatino Linotype" pitchFamily="18" charset="0"/>
              </a:rPr>
              <a:t> </a:t>
            </a:r>
            <a:r>
              <a:rPr lang="en-US" dirty="0" err="1" smtClean="0">
                <a:latin typeface="Palatino Linotype" pitchFamily="18" charset="0"/>
              </a:rPr>
              <a:t>Tesis</a:t>
            </a:r>
            <a:endParaRPr lang="en-US" dirty="0">
              <a:latin typeface="Palatino Linotype" pitchFamily="18" charset="0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Palatino Linotype" pitchFamily="18" charset="0"/>
              </a:rPr>
              <a:t>Predikat</a:t>
            </a:r>
            <a:r>
              <a:rPr lang="en-US" dirty="0" smtClean="0">
                <a:latin typeface="Palatino Linotype" pitchFamily="18" charset="0"/>
              </a:rPr>
              <a:t> </a:t>
            </a:r>
            <a:r>
              <a:rPr lang="en-US" dirty="0" err="1" smtClean="0">
                <a:latin typeface="Palatino Linotype" pitchFamily="18" charset="0"/>
              </a:rPr>
              <a:t>Kelulusan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aseline="30000" dirty="0" err="1" smtClean="0">
                <a:latin typeface="Cambria" panose="02040503050406030204" pitchFamily="18" charset="0"/>
              </a:rPr>
              <a:t>Mahasiswa</a:t>
            </a:r>
            <a:r>
              <a:rPr lang="en-US" sz="2800" baseline="30000" dirty="0" smtClean="0">
                <a:latin typeface="Cambria" panose="02040503050406030204" pitchFamily="18" charset="0"/>
              </a:rPr>
              <a:t> </a:t>
            </a:r>
            <a:r>
              <a:rPr lang="en-US" sz="2800" baseline="30000" dirty="0" err="1" smtClean="0">
                <a:latin typeface="Cambria" panose="02040503050406030204" pitchFamily="18" charset="0"/>
              </a:rPr>
              <a:t>dinyatakan</a:t>
            </a:r>
            <a:r>
              <a:rPr lang="en-US" sz="2800" baseline="30000" dirty="0" smtClean="0">
                <a:latin typeface="Cambria" panose="02040503050406030204" pitchFamily="18" charset="0"/>
              </a:rPr>
              <a:t> lulus </a:t>
            </a:r>
            <a:r>
              <a:rPr lang="en-US" sz="2800" baseline="30000" dirty="0" err="1" smtClean="0">
                <a:latin typeface="Cambria" panose="02040503050406030204" pitchFamily="18" charset="0"/>
              </a:rPr>
              <a:t>dari</a:t>
            </a:r>
            <a:r>
              <a:rPr lang="en-US" sz="2800" baseline="30000" dirty="0" smtClean="0">
                <a:latin typeface="Cambria" panose="02040503050406030204" pitchFamily="18" charset="0"/>
              </a:rPr>
              <a:t> </a:t>
            </a:r>
            <a:r>
              <a:rPr lang="en-US" sz="2800" baseline="30000" dirty="0" err="1" smtClean="0">
                <a:latin typeface="Cambria" panose="02040503050406030204" pitchFamily="18" charset="0"/>
              </a:rPr>
              <a:t>Pendidikan</a:t>
            </a:r>
            <a:r>
              <a:rPr lang="en-US" sz="2800" baseline="30000" dirty="0" smtClean="0">
                <a:latin typeface="Cambria" panose="02040503050406030204" pitchFamily="18" charset="0"/>
              </a:rPr>
              <a:t> Program Magister </a:t>
            </a:r>
            <a:r>
              <a:rPr lang="en-US" sz="2800" baseline="30000" dirty="0" err="1" smtClean="0">
                <a:latin typeface="Cambria" panose="02040503050406030204" pitchFamily="18" charset="0"/>
              </a:rPr>
              <a:t>sehingga</a:t>
            </a:r>
            <a:r>
              <a:rPr lang="en-US" sz="2800" baseline="30000" dirty="0" smtClean="0">
                <a:latin typeface="Cambria" panose="02040503050406030204" pitchFamily="18" charset="0"/>
              </a:rPr>
              <a:t> yang </a:t>
            </a:r>
            <a:r>
              <a:rPr lang="en-US" sz="2800" baseline="30000" dirty="0" err="1" smtClean="0">
                <a:latin typeface="Cambria" panose="02040503050406030204" pitchFamily="18" charset="0"/>
              </a:rPr>
              <a:t>bersangkutan</a:t>
            </a:r>
            <a:r>
              <a:rPr lang="en-US" sz="2800" baseline="30000" dirty="0" smtClean="0">
                <a:latin typeface="Cambria" panose="02040503050406030204" pitchFamily="18" charset="0"/>
              </a:rPr>
              <a:t> </a:t>
            </a:r>
            <a:r>
              <a:rPr lang="en-US" sz="2800" baseline="30000" dirty="0" err="1" smtClean="0">
                <a:latin typeface="Cambria" panose="02040503050406030204" pitchFamily="18" charset="0"/>
              </a:rPr>
              <a:t>berhak</a:t>
            </a:r>
            <a:r>
              <a:rPr lang="en-US" sz="2800" baseline="30000" dirty="0" smtClean="0">
                <a:latin typeface="Cambria" panose="02040503050406030204" pitchFamily="18" charset="0"/>
              </a:rPr>
              <a:t> </a:t>
            </a:r>
            <a:r>
              <a:rPr lang="en-US" sz="2800" baseline="30000" dirty="0" err="1" smtClean="0">
                <a:latin typeface="Cambria" panose="02040503050406030204" pitchFamily="18" charset="0"/>
              </a:rPr>
              <a:t>menyandang</a:t>
            </a:r>
            <a:r>
              <a:rPr lang="en-US" sz="2800" baseline="30000" dirty="0" smtClean="0">
                <a:latin typeface="Cambria" panose="02040503050406030204" pitchFamily="18" charset="0"/>
              </a:rPr>
              <a:t> </a:t>
            </a:r>
            <a:r>
              <a:rPr lang="en-US" sz="2800" baseline="30000" dirty="0" err="1" smtClean="0">
                <a:latin typeface="Cambria" panose="02040503050406030204" pitchFamily="18" charset="0"/>
              </a:rPr>
              <a:t>gelar</a:t>
            </a:r>
            <a:r>
              <a:rPr lang="en-US" sz="2800" baseline="30000" dirty="0" smtClean="0">
                <a:latin typeface="Cambria" panose="02040503050406030204" pitchFamily="18" charset="0"/>
              </a:rPr>
              <a:t> magister </a:t>
            </a:r>
            <a:r>
              <a:rPr lang="en-US" sz="2800" baseline="30000" dirty="0" err="1" smtClean="0">
                <a:latin typeface="Cambria" panose="02040503050406030204" pitchFamily="18" charset="0"/>
              </a:rPr>
              <a:t>apabila</a:t>
            </a:r>
            <a:r>
              <a:rPr lang="en-US" sz="2800" baseline="30000" dirty="0" smtClean="0">
                <a:latin typeface="Cambria" panose="02040503050406030204" pitchFamily="18" charset="0"/>
              </a:rPr>
              <a:t>:</a:t>
            </a:r>
          </a:p>
          <a:p>
            <a:pPr fontAlgn="ctr"/>
            <a:r>
              <a:rPr lang="en-US" sz="2800" dirty="0" err="1" smtClean="0">
                <a:latin typeface="Cambria" panose="02040503050406030204" pitchFamily="18" charset="0"/>
              </a:rPr>
              <a:t>Menyelesaikan</a:t>
            </a:r>
            <a:r>
              <a:rPr lang="en-US" sz="2800" dirty="0" smtClean="0">
                <a:latin typeface="Cambria" panose="02040503050406030204" pitchFamily="18" charset="0"/>
              </a:rPr>
              <a:t> </a:t>
            </a:r>
            <a:r>
              <a:rPr lang="en-US" sz="2800" dirty="0" err="1">
                <a:latin typeface="Cambria" panose="02040503050406030204" pitchFamily="18" charset="0"/>
              </a:rPr>
              <a:t>kuliah</a:t>
            </a:r>
            <a:r>
              <a:rPr lang="en-US" sz="2800" dirty="0">
                <a:latin typeface="Cambria" panose="02040503050406030204" pitchFamily="18" charset="0"/>
              </a:rPr>
              <a:t> </a:t>
            </a:r>
            <a:r>
              <a:rPr lang="en-US" sz="2800" dirty="0" err="1">
                <a:latin typeface="Cambria" panose="02040503050406030204" pitchFamily="18" charset="0"/>
              </a:rPr>
              <a:t>dengan</a:t>
            </a:r>
            <a:r>
              <a:rPr lang="en-US" sz="2800" dirty="0">
                <a:latin typeface="Cambria" panose="02040503050406030204" pitchFamily="18" charset="0"/>
              </a:rPr>
              <a:t> </a:t>
            </a:r>
            <a:r>
              <a:rPr lang="en-US" sz="2800" dirty="0" err="1">
                <a:latin typeface="Cambria" panose="02040503050406030204" pitchFamily="18" charset="0"/>
              </a:rPr>
              <a:t>jumlah</a:t>
            </a:r>
            <a:r>
              <a:rPr lang="en-US" sz="2800" dirty="0">
                <a:latin typeface="Cambria" panose="02040503050406030204" pitchFamily="18" charset="0"/>
              </a:rPr>
              <a:t> total </a:t>
            </a:r>
            <a:r>
              <a:rPr lang="en-US" sz="2800" dirty="0" err="1">
                <a:latin typeface="Cambria" panose="02040503050406030204" pitchFamily="18" charset="0"/>
              </a:rPr>
              <a:t>sks</a:t>
            </a:r>
            <a:r>
              <a:rPr lang="en-US" sz="2800" dirty="0">
                <a:latin typeface="Cambria" panose="02040503050406030204" pitchFamily="18" charset="0"/>
              </a:rPr>
              <a:t> yang </a:t>
            </a:r>
            <a:r>
              <a:rPr lang="en-US" sz="2800" dirty="0" err="1">
                <a:latin typeface="Cambria" panose="02040503050406030204" pitchFamily="18" charset="0"/>
              </a:rPr>
              <a:t>ditempuh</a:t>
            </a:r>
            <a:r>
              <a:rPr lang="en-US" sz="2800" dirty="0">
                <a:latin typeface="Cambria" panose="02040503050406030204" pitchFamily="18" charset="0"/>
              </a:rPr>
              <a:t> </a:t>
            </a:r>
            <a:r>
              <a:rPr lang="en-US" sz="2800" dirty="0" err="1">
                <a:latin typeface="Cambria" panose="02040503050406030204" pitchFamily="18" charset="0"/>
              </a:rPr>
              <a:t>sekurang-kurangnya</a:t>
            </a:r>
            <a:r>
              <a:rPr lang="en-US" sz="2800" dirty="0">
                <a:latin typeface="Cambria" panose="02040503050406030204" pitchFamily="18" charset="0"/>
              </a:rPr>
              <a:t> </a:t>
            </a:r>
            <a:r>
              <a:rPr lang="en-US" sz="2800" dirty="0" err="1">
                <a:latin typeface="Cambria" panose="02040503050406030204" pitchFamily="18" charset="0"/>
              </a:rPr>
              <a:t>sesuai</a:t>
            </a:r>
            <a:r>
              <a:rPr lang="en-US" sz="2800" dirty="0">
                <a:latin typeface="Cambria" panose="02040503050406030204" pitchFamily="18" charset="0"/>
              </a:rPr>
              <a:t> </a:t>
            </a:r>
            <a:r>
              <a:rPr lang="en-US" sz="2800" dirty="0" err="1">
                <a:latin typeface="Cambria" panose="02040503050406030204" pitchFamily="18" charset="0"/>
              </a:rPr>
              <a:t>dengan</a:t>
            </a:r>
            <a:r>
              <a:rPr lang="en-US" sz="2800" dirty="0">
                <a:latin typeface="Cambria" panose="02040503050406030204" pitchFamily="18" charset="0"/>
              </a:rPr>
              <a:t> </a:t>
            </a:r>
            <a:r>
              <a:rPr lang="en-US" sz="2800" dirty="0" err="1">
                <a:latin typeface="Cambria" panose="02040503050406030204" pitchFamily="18" charset="0"/>
              </a:rPr>
              <a:t>ketentuan</a:t>
            </a:r>
            <a:r>
              <a:rPr lang="en-US" sz="2800" dirty="0">
                <a:latin typeface="Cambria" panose="02040503050406030204" pitchFamily="18" charset="0"/>
              </a:rPr>
              <a:t> </a:t>
            </a:r>
            <a:r>
              <a:rPr lang="en-US" sz="2800" dirty="0" err="1">
                <a:latin typeface="Cambria" panose="02040503050406030204" pitchFamily="18" charset="0"/>
              </a:rPr>
              <a:t>pada</a:t>
            </a:r>
            <a:r>
              <a:rPr lang="en-US" sz="2800" dirty="0">
                <a:latin typeface="Cambria" panose="02040503050406030204" pitchFamily="18" charset="0"/>
              </a:rPr>
              <a:t> </a:t>
            </a:r>
            <a:r>
              <a:rPr lang="en-US" sz="2800" dirty="0" err="1">
                <a:latin typeface="Cambria" panose="02040503050406030204" pitchFamily="18" charset="0"/>
              </a:rPr>
              <a:t>masing-masing</a:t>
            </a:r>
            <a:r>
              <a:rPr lang="en-US" sz="2800" dirty="0">
                <a:latin typeface="Cambria" panose="02040503050406030204" pitchFamily="18" charset="0"/>
              </a:rPr>
              <a:t> program </a:t>
            </a:r>
            <a:r>
              <a:rPr lang="en-US" sz="2800" dirty="0" err="1">
                <a:latin typeface="Cambria" panose="02040503050406030204" pitchFamily="18" charset="0"/>
              </a:rPr>
              <a:t>studi</a:t>
            </a:r>
            <a:r>
              <a:rPr lang="en-US" sz="2800" dirty="0">
                <a:latin typeface="Cambria" panose="02040503050406030204" pitchFamily="18" charset="0"/>
              </a:rPr>
              <a:t>.</a:t>
            </a:r>
            <a:endParaRPr lang="id-ID" sz="2800" dirty="0">
              <a:latin typeface="Cambria" panose="02040503050406030204" pitchFamily="18" charset="0"/>
            </a:endParaRPr>
          </a:p>
          <a:p>
            <a:pPr fontAlgn="ctr"/>
            <a:r>
              <a:rPr lang="en-US" sz="2800" dirty="0" err="1" smtClean="0">
                <a:latin typeface="Cambria" panose="02040503050406030204" pitchFamily="18" charset="0"/>
              </a:rPr>
              <a:t>Nilai</a:t>
            </a:r>
            <a:r>
              <a:rPr lang="en-US" sz="2800" dirty="0" smtClean="0">
                <a:latin typeface="Cambria" panose="02040503050406030204" pitchFamily="18" charset="0"/>
              </a:rPr>
              <a:t> </a:t>
            </a:r>
            <a:r>
              <a:rPr lang="en-US" sz="2800" dirty="0" err="1">
                <a:latin typeface="Cambria" panose="02040503050406030204" pitchFamily="18" charset="0"/>
              </a:rPr>
              <a:t>mata</a:t>
            </a:r>
            <a:r>
              <a:rPr lang="en-US" sz="2800" dirty="0">
                <a:latin typeface="Cambria" panose="02040503050406030204" pitchFamily="18" charset="0"/>
              </a:rPr>
              <a:t> </a:t>
            </a:r>
            <a:r>
              <a:rPr lang="en-US" sz="2800" dirty="0" err="1">
                <a:latin typeface="Cambria" panose="02040503050406030204" pitchFamily="18" charset="0"/>
              </a:rPr>
              <a:t>kuliah</a:t>
            </a:r>
            <a:r>
              <a:rPr lang="en-US" sz="2800" dirty="0">
                <a:latin typeface="Cambria" panose="02040503050406030204" pitchFamily="18" charset="0"/>
              </a:rPr>
              <a:t> yang </a:t>
            </a:r>
            <a:r>
              <a:rPr lang="en-US" sz="2800" dirty="0" err="1">
                <a:latin typeface="Cambria" panose="02040503050406030204" pitchFamily="18" charset="0"/>
              </a:rPr>
              <a:t>telah</a:t>
            </a:r>
            <a:r>
              <a:rPr lang="en-US" sz="2800" dirty="0">
                <a:latin typeface="Cambria" panose="02040503050406030204" pitchFamily="18" charset="0"/>
              </a:rPr>
              <a:t> </a:t>
            </a:r>
            <a:r>
              <a:rPr lang="en-US" sz="2800" dirty="0" err="1">
                <a:latin typeface="Cambria" panose="02040503050406030204" pitchFamily="18" charset="0"/>
              </a:rPr>
              <a:t>ditempuh</a:t>
            </a:r>
            <a:r>
              <a:rPr lang="en-US" sz="2800" dirty="0">
                <a:latin typeface="Cambria" panose="02040503050406030204" pitchFamily="18" charset="0"/>
              </a:rPr>
              <a:t> </a:t>
            </a:r>
            <a:r>
              <a:rPr lang="en-US" sz="2800" dirty="0" err="1">
                <a:latin typeface="Cambria" panose="02040503050406030204" pitchFamily="18" charset="0"/>
              </a:rPr>
              <a:t>sekurang-kurangnya</a:t>
            </a:r>
            <a:r>
              <a:rPr lang="en-US" sz="2800" dirty="0">
                <a:latin typeface="Cambria" panose="02040503050406030204" pitchFamily="18" charset="0"/>
              </a:rPr>
              <a:t> C.</a:t>
            </a:r>
            <a:endParaRPr lang="id-ID" sz="2800" dirty="0">
              <a:latin typeface="Cambria" panose="02040503050406030204" pitchFamily="18" charset="0"/>
            </a:endParaRPr>
          </a:p>
          <a:p>
            <a:pPr fontAlgn="ctr"/>
            <a:r>
              <a:rPr lang="en-US" sz="2800" dirty="0" err="1" smtClean="0">
                <a:latin typeface="Cambria" panose="02040503050406030204" pitchFamily="18" charset="0"/>
              </a:rPr>
              <a:t>Nilai</a:t>
            </a:r>
            <a:r>
              <a:rPr lang="en-US" sz="2800" dirty="0" smtClean="0">
                <a:latin typeface="Cambria" panose="02040503050406030204" pitchFamily="18" charset="0"/>
              </a:rPr>
              <a:t> </a:t>
            </a:r>
            <a:r>
              <a:rPr lang="en-US" sz="2800" dirty="0">
                <a:latin typeface="Cambria" panose="02040503050406030204" pitchFamily="18" charset="0"/>
              </a:rPr>
              <a:t>IPK &gt;= 3,00</a:t>
            </a:r>
            <a:endParaRPr lang="id-ID" sz="2800" dirty="0">
              <a:latin typeface="Cambria" panose="02040503050406030204" pitchFamily="18" charset="0"/>
            </a:endParaRPr>
          </a:p>
          <a:p>
            <a:pPr fontAlgn="ctr"/>
            <a:r>
              <a:rPr lang="en-US" sz="2800" dirty="0" smtClean="0">
                <a:latin typeface="Cambria" panose="02040503050406030204" pitchFamily="18" charset="0"/>
              </a:rPr>
              <a:t>Lulus </a:t>
            </a:r>
            <a:r>
              <a:rPr lang="en-US" sz="2800" dirty="0" err="1">
                <a:latin typeface="Cambria" panose="02040503050406030204" pitchFamily="18" charset="0"/>
              </a:rPr>
              <a:t>ujian</a:t>
            </a:r>
            <a:r>
              <a:rPr lang="en-US" sz="2800" dirty="0">
                <a:latin typeface="Cambria" panose="02040503050406030204" pitchFamily="18" charset="0"/>
              </a:rPr>
              <a:t> </a:t>
            </a:r>
            <a:r>
              <a:rPr lang="en-US" sz="2800" dirty="0" err="1">
                <a:latin typeface="Cambria" panose="02040503050406030204" pitchFamily="18" charset="0"/>
              </a:rPr>
              <a:t>tesis</a:t>
            </a:r>
            <a:endParaRPr lang="id-ID" sz="2800" dirty="0">
              <a:latin typeface="Cambria" panose="02040503050406030204" pitchFamily="18" charset="0"/>
            </a:endParaRPr>
          </a:p>
          <a:p>
            <a:endParaRPr lang="en-US" sz="2800" dirty="0">
              <a:latin typeface="Cambria" panose="020405030504060302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1036E31-7F93-40A9-8950-291AB181BB30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626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3562"/>
          </a:xfrm>
        </p:spPr>
        <p:txBody>
          <a:bodyPr>
            <a:normAutofit fontScale="90000"/>
          </a:bodyPr>
          <a:lstStyle/>
          <a:p>
            <a:r>
              <a:rPr lang="en-US" dirty="0" err="1" smtClean="0">
                <a:latin typeface="Palatino Linotype" pitchFamily="18" charset="0"/>
              </a:rPr>
              <a:t>Predikat</a:t>
            </a:r>
            <a:r>
              <a:rPr lang="en-US" dirty="0" smtClean="0">
                <a:latin typeface="Palatino Linotype" pitchFamily="18" charset="0"/>
              </a:rPr>
              <a:t> </a:t>
            </a:r>
            <a:r>
              <a:rPr lang="en-US" dirty="0" err="1" smtClean="0">
                <a:latin typeface="Palatino Linotype" pitchFamily="18" charset="0"/>
              </a:rPr>
              <a:t>Kelulusan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458200" cy="4830763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2000" b="1" baseline="30000" dirty="0" smtClean="0">
                <a:latin typeface="Cambria" panose="02040503050406030204" pitchFamily="18" charset="0"/>
              </a:rPr>
              <a:t>Lulus </a:t>
            </a:r>
            <a:r>
              <a:rPr lang="en-US" sz="2000" b="1" baseline="30000" dirty="0" err="1" smtClean="0">
                <a:latin typeface="Cambria" panose="02040503050406030204" pitchFamily="18" charset="0"/>
              </a:rPr>
              <a:t>dengan</a:t>
            </a:r>
            <a:r>
              <a:rPr lang="en-US" sz="2000" b="1" baseline="30000" dirty="0" smtClean="0">
                <a:latin typeface="Cambria" panose="02040503050406030204" pitchFamily="18" charset="0"/>
              </a:rPr>
              <a:t> </a:t>
            </a:r>
            <a:r>
              <a:rPr lang="en-US" sz="2000" b="1" baseline="30000" dirty="0" err="1" smtClean="0">
                <a:latin typeface="Cambria" panose="02040503050406030204" pitchFamily="18" charset="0"/>
              </a:rPr>
              <a:t>predikat</a:t>
            </a:r>
            <a:r>
              <a:rPr lang="en-US" sz="2000" b="1" baseline="30000" dirty="0" smtClean="0">
                <a:latin typeface="Cambria" panose="02040503050406030204" pitchFamily="18" charset="0"/>
              </a:rPr>
              <a:t> </a:t>
            </a:r>
            <a:r>
              <a:rPr lang="en-US" sz="2000" b="1" i="1" baseline="30000" dirty="0" err="1" smtClean="0">
                <a:latin typeface="Cambria" panose="02040503050406030204" pitchFamily="18" charset="0"/>
              </a:rPr>
              <a:t>cumlaude</a:t>
            </a:r>
            <a:r>
              <a:rPr lang="en-US" sz="2000" b="1" i="1" baseline="30000" dirty="0" smtClean="0">
                <a:latin typeface="Cambria" panose="02040503050406030204" pitchFamily="18" charset="0"/>
              </a:rPr>
              <a:t> (</a:t>
            </a:r>
            <a:r>
              <a:rPr lang="en-US" sz="2000" b="1" i="1" baseline="30000" dirty="0" err="1" smtClean="0">
                <a:latin typeface="Cambria" panose="02040503050406030204" pitchFamily="18" charset="0"/>
              </a:rPr>
              <a:t>pujian</a:t>
            </a:r>
            <a:r>
              <a:rPr lang="en-US" sz="2000" b="1" i="1" baseline="30000" dirty="0" smtClean="0">
                <a:latin typeface="Cambria" panose="02040503050406030204" pitchFamily="18" charset="0"/>
              </a:rPr>
              <a:t>) </a:t>
            </a:r>
            <a:r>
              <a:rPr lang="en-US" sz="2000" b="1" i="1" baseline="30000" dirty="0" err="1" smtClean="0">
                <a:latin typeface="Cambria" panose="02040503050406030204" pitchFamily="18" charset="0"/>
              </a:rPr>
              <a:t>jika</a:t>
            </a:r>
            <a:r>
              <a:rPr lang="en-US" sz="2000" b="1" i="1" baseline="30000" dirty="0" smtClean="0">
                <a:latin typeface="Cambria" panose="02040503050406030204" pitchFamily="18" charset="0"/>
              </a:rPr>
              <a:t> </a:t>
            </a:r>
            <a:r>
              <a:rPr lang="en-US" sz="2000" i="1" baseline="30000" dirty="0" smtClean="0">
                <a:latin typeface="Cambria" panose="02040503050406030204" pitchFamily="18" charset="0"/>
              </a:rPr>
              <a:t>:</a:t>
            </a:r>
          </a:p>
          <a:p>
            <a:pPr fontAlgn="ctr">
              <a:spcBef>
                <a:spcPts val="0"/>
              </a:spcBef>
            </a:pPr>
            <a:r>
              <a:rPr lang="en-US" sz="2000" dirty="0" smtClean="0">
                <a:latin typeface="Cambria" panose="02040503050406030204" pitchFamily="18" charset="0"/>
              </a:rPr>
              <a:t>IPK </a:t>
            </a:r>
            <a:r>
              <a:rPr lang="en-US" sz="2000" dirty="0" err="1">
                <a:latin typeface="Cambria" panose="02040503050406030204" pitchFamily="18" charset="0"/>
              </a:rPr>
              <a:t>mata</a:t>
            </a:r>
            <a:r>
              <a:rPr lang="en-US" sz="2000" dirty="0">
                <a:latin typeface="Cambria" panose="02040503050406030204" pitchFamily="18" charset="0"/>
              </a:rPr>
              <a:t> </a:t>
            </a:r>
            <a:r>
              <a:rPr lang="en-US" sz="2000" dirty="0" err="1">
                <a:latin typeface="Cambria" panose="02040503050406030204" pitchFamily="18" charset="0"/>
              </a:rPr>
              <a:t>kuliah</a:t>
            </a:r>
            <a:r>
              <a:rPr lang="en-US" sz="2000" dirty="0">
                <a:latin typeface="Cambria" panose="02040503050406030204" pitchFamily="18" charset="0"/>
              </a:rPr>
              <a:t> </a:t>
            </a:r>
            <a:r>
              <a:rPr lang="en-US" sz="2000" dirty="0" err="1">
                <a:latin typeface="Cambria" panose="02040503050406030204" pitchFamily="18" charset="0"/>
              </a:rPr>
              <a:t>dan</a:t>
            </a:r>
            <a:r>
              <a:rPr lang="en-US" sz="2000" dirty="0">
                <a:latin typeface="Cambria" panose="02040503050406030204" pitchFamily="18" charset="0"/>
              </a:rPr>
              <a:t> </a:t>
            </a:r>
            <a:r>
              <a:rPr lang="en-US" sz="2000" dirty="0" err="1">
                <a:latin typeface="Cambria" panose="02040503050406030204" pitchFamily="18" charset="0"/>
              </a:rPr>
              <a:t>mata</a:t>
            </a:r>
            <a:r>
              <a:rPr lang="en-US" sz="2000" dirty="0">
                <a:latin typeface="Cambria" panose="02040503050406030204" pitchFamily="18" charset="0"/>
              </a:rPr>
              <a:t> </a:t>
            </a:r>
            <a:r>
              <a:rPr lang="en-US" sz="2000" dirty="0" err="1">
                <a:latin typeface="Cambria" panose="02040503050406030204" pitchFamily="18" charset="0"/>
              </a:rPr>
              <a:t>kuliah</a:t>
            </a:r>
            <a:r>
              <a:rPr lang="en-US" sz="2000" dirty="0">
                <a:latin typeface="Cambria" panose="02040503050406030204" pitchFamily="18" charset="0"/>
              </a:rPr>
              <a:t> </a:t>
            </a:r>
            <a:r>
              <a:rPr lang="en-US" sz="2000" dirty="0" err="1">
                <a:latin typeface="Cambria" panose="02040503050406030204" pitchFamily="18" charset="0"/>
              </a:rPr>
              <a:t>penunjang</a:t>
            </a:r>
            <a:r>
              <a:rPr lang="en-US" sz="2000" dirty="0">
                <a:latin typeface="Cambria" panose="02040503050406030204" pitchFamily="18" charset="0"/>
              </a:rPr>
              <a:t> </a:t>
            </a:r>
            <a:r>
              <a:rPr lang="en-US" sz="2000" dirty="0" err="1">
                <a:latin typeface="Cambria" panose="02040503050406030204" pitchFamily="18" charset="0"/>
              </a:rPr>
              <a:t>tesis</a:t>
            </a:r>
            <a:r>
              <a:rPr lang="en-US" sz="2000" dirty="0">
                <a:latin typeface="Cambria" panose="02040503050406030204" pitchFamily="18" charset="0"/>
              </a:rPr>
              <a:t> ≥ 3,75;</a:t>
            </a:r>
            <a:endParaRPr lang="id-ID" sz="2000" dirty="0">
              <a:latin typeface="Cambria" panose="02040503050406030204" pitchFamily="18" charset="0"/>
            </a:endParaRPr>
          </a:p>
          <a:p>
            <a:pPr fontAlgn="ctr">
              <a:spcBef>
                <a:spcPts val="0"/>
              </a:spcBef>
            </a:pPr>
            <a:r>
              <a:rPr lang="en-US" sz="2000" dirty="0" err="1" smtClean="0">
                <a:latin typeface="Cambria" panose="02040503050406030204" pitchFamily="18" charset="0"/>
              </a:rPr>
              <a:t>Nilai</a:t>
            </a:r>
            <a:r>
              <a:rPr lang="en-US" sz="2000" dirty="0" smtClean="0">
                <a:latin typeface="Cambria" panose="02040503050406030204" pitchFamily="18" charset="0"/>
              </a:rPr>
              <a:t> </a:t>
            </a:r>
            <a:r>
              <a:rPr lang="en-US" sz="2000" dirty="0" err="1">
                <a:latin typeface="Cambria" panose="02040503050406030204" pitchFamily="18" charset="0"/>
              </a:rPr>
              <a:t>tesis</a:t>
            </a:r>
            <a:r>
              <a:rPr lang="en-US" sz="2000" dirty="0">
                <a:latin typeface="Cambria" panose="02040503050406030204" pitchFamily="18" charset="0"/>
              </a:rPr>
              <a:t> A;</a:t>
            </a:r>
            <a:endParaRPr lang="id-ID" sz="2000" dirty="0">
              <a:latin typeface="Cambria" panose="02040503050406030204" pitchFamily="18" charset="0"/>
            </a:endParaRPr>
          </a:p>
          <a:p>
            <a:pPr fontAlgn="ctr">
              <a:spcBef>
                <a:spcPts val="0"/>
              </a:spcBef>
            </a:pPr>
            <a:r>
              <a:rPr lang="en-US" sz="2000" dirty="0" err="1" smtClean="0">
                <a:latin typeface="Cambria" panose="02040503050406030204" pitchFamily="18" charset="0"/>
              </a:rPr>
              <a:t>Mempublikasikan</a:t>
            </a:r>
            <a:r>
              <a:rPr lang="en-US" sz="2000" dirty="0" smtClean="0">
                <a:latin typeface="Cambria" panose="02040503050406030204" pitchFamily="18" charset="0"/>
              </a:rPr>
              <a:t> </a:t>
            </a:r>
            <a:r>
              <a:rPr lang="en-US" sz="2000" dirty="0" err="1">
                <a:latin typeface="Cambria" panose="02040503050406030204" pitchFamily="18" charset="0"/>
              </a:rPr>
              <a:t>hasil</a:t>
            </a:r>
            <a:r>
              <a:rPr lang="en-US" sz="2000" dirty="0">
                <a:latin typeface="Cambria" panose="02040503050406030204" pitchFamily="18" charset="0"/>
              </a:rPr>
              <a:t> </a:t>
            </a:r>
            <a:r>
              <a:rPr lang="en-US" sz="2000" dirty="0" err="1">
                <a:latin typeface="Cambria" panose="02040503050406030204" pitchFamily="18" charset="0"/>
              </a:rPr>
              <a:t>penelitian</a:t>
            </a:r>
            <a:r>
              <a:rPr lang="en-US" sz="2000" dirty="0">
                <a:latin typeface="Cambria" panose="02040503050406030204" pitchFamily="18" charset="0"/>
              </a:rPr>
              <a:t> </a:t>
            </a:r>
            <a:r>
              <a:rPr lang="en-US" sz="2000" dirty="0" err="1">
                <a:latin typeface="Cambria" panose="02040503050406030204" pitchFamily="18" charset="0"/>
              </a:rPr>
              <a:t>tesis</a:t>
            </a:r>
            <a:r>
              <a:rPr lang="en-US" sz="2000" dirty="0">
                <a:latin typeface="Cambria" panose="02040503050406030204" pitchFamily="18" charset="0"/>
              </a:rPr>
              <a:t> </a:t>
            </a:r>
            <a:r>
              <a:rPr lang="en-US" sz="2000" dirty="0" err="1">
                <a:latin typeface="Cambria" panose="02040503050406030204" pitchFamily="18" charset="0"/>
              </a:rPr>
              <a:t>dalam</a:t>
            </a:r>
            <a:r>
              <a:rPr lang="en-US" sz="2000" dirty="0">
                <a:latin typeface="Cambria" panose="02040503050406030204" pitchFamily="18" charset="0"/>
              </a:rPr>
              <a:t> </a:t>
            </a:r>
            <a:r>
              <a:rPr lang="en-US" sz="2000" dirty="0" err="1">
                <a:latin typeface="Cambria" panose="02040503050406030204" pitchFamily="18" charset="0"/>
              </a:rPr>
              <a:t>bentuk</a:t>
            </a:r>
            <a:r>
              <a:rPr lang="en-US" sz="2000" dirty="0">
                <a:latin typeface="Cambria" panose="02040503050406030204" pitchFamily="18" charset="0"/>
              </a:rPr>
              <a:t> </a:t>
            </a:r>
            <a:r>
              <a:rPr lang="en-US" sz="2000" dirty="0" err="1">
                <a:latin typeface="Cambria" panose="02040503050406030204" pitchFamily="18" charset="0"/>
              </a:rPr>
              <a:t>artikel</a:t>
            </a:r>
            <a:r>
              <a:rPr lang="en-US" sz="2000" dirty="0">
                <a:latin typeface="Cambria" panose="02040503050406030204" pitchFamily="18" charset="0"/>
              </a:rPr>
              <a:t> </a:t>
            </a:r>
            <a:r>
              <a:rPr lang="en-US" sz="2000" dirty="0" err="1">
                <a:latin typeface="Cambria" panose="02040503050406030204" pitchFamily="18" charset="0"/>
              </a:rPr>
              <a:t>pada</a:t>
            </a:r>
            <a:r>
              <a:rPr lang="en-US" sz="2000" dirty="0">
                <a:latin typeface="Cambria" panose="02040503050406030204" pitchFamily="18" charset="0"/>
              </a:rPr>
              <a:t> </a:t>
            </a:r>
            <a:r>
              <a:rPr lang="en-US" sz="2000" dirty="0" err="1">
                <a:latin typeface="Cambria" panose="02040503050406030204" pitchFamily="18" charset="0"/>
              </a:rPr>
              <a:t>jurnal</a:t>
            </a:r>
            <a:r>
              <a:rPr lang="en-US" sz="2000" dirty="0">
                <a:latin typeface="Cambria" panose="02040503050406030204" pitchFamily="18" charset="0"/>
              </a:rPr>
              <a:t> </a:t>
            </a:r>
            <a:r>
              <a:rPr lang="en-US" sz="2000" dirty="0" err="1">
                <a:latin typeface="Cambria" panose="02040503050406030204" pitchFamily="18" charset="0"/>
              </a:rPr>
              <a:t>ilmiah</a:t>
            </a:r>
            <a:r>
              <a:rPr lang="en-US" sz="2000" dirty="0">
                <a:latin typeface="Cambria" panose="02040503050406030204" pitchFamily="18" charset="0"/>
              </a:rPr>
              <a:t> </a:t>
            </a:r>
            <a:r>
              <a:rPr lang="en-US" sz="2000" dirty="0" err="1">
                <a:latin typeface="Cambria" panose="02040503050406030204" pitchFamily="18" charset="0"/>
              </a:rPr>
              <a:t>nasional</a:t>
            </a:r>
            <a:r>
              <a:rPr lang="en-US" sz="2000" dirty="0">
                <a:latin typeface="Cambria" panose="02040503050406030204" pitchFamily="18" charset="0"/>
              </a:rPr>
              <a:t> </a:t>
            </a:r>
            <a:r>
              <a:rPr lang="en-US" sz="2000" dirty="0" err="1">
                <a:latin typeface="Cambria" panose="02040503050406030204" pitchFamily="18" charset="0"/>
              </a:rPr>
              <a:t>terakreditasi</a:t>
            </a:r>
            <a:r>
              <a:rPr lang="en-US" sz="2000" dirty="0">
                <a:latin typeface="Cambria" panose="02040503050406030204" pitchFamily="18" charset="0"/>
              </a:rPr>
              <a:t> </a:t>
            </a:r>
            <a:r>
              <a:rPr lang="en-US" sz="2000" dirty="0" err="1">
                <a:latin typeface="Cambria" panose="02040503050406030204" pitchFamily="18" charset="0"/>
              </a:rPr>
              <a:t>Dikti</a:t>
            </a:r>
            <a:r>
              <a:rPr lang="en-US" sz="2000" dirty="0">
                <a:latin typeface="Cambria" panose="02040503050406030204" pitchFamily="18" charset="0"/>
              </a:rPr>
              <a:t> </a:t>
            </a:r>
            <a:r>
              <a:rPr lang="en-US" sz="2000" dirty="0" err="1">
                <a:latin typeface="Cambria" panose="02040503050406030204" pitchFamily="18" charset="0"/>
              </a:rPr>
              <a:t>atau</a:t>
            </a:r>
            <a:r>
              <a:rPr lang="en-US" sz="2000" dirty="0">
                <a:latin typeface="Cambria" panose="02040503050406030204" pitchFamily="18" charset="0"/>
              </a:rPr>
              <a:t> </a:t>
            </a:r>
            <a:r>
              <a:rPr lang="en-US" sz="2000" dirty="0" err="1">
                <a:latin typeface="Cambria" panose="02040503050406030204" pitchFamily="18" charset="0"/>
              </a:rPr>
              <a:t>jurnal</a:t>
            </a:r>
            <a:r>
              <a:rPr lang="en-US" sz="2000" dirty="0">
                <a:latin typeface="Cambria" panose="02040503050406030204" pitchFamily="18" charset="0"/>
              </a:rPr>
              <a:t> </a:t>
            </a:r>
            <a:r>
              <a:rPr lang="en-US" sz="2000" dirty="0" err="1">
                <a:latin typeface="Cambria" panose="02040503050406030204" pitchFamily="18" charset="0"/>
              </a:rPr>
              <a:t>internasional</a:t>
            </a:r>
            <a:r>
              <a:rPr lang="en-US" sz="2000" dirty="0">
                <a:latin typeface="Cambria" panose="02040503050406030204" pitchFamily="18" charset="0"/>
              </a:rPr>
              <a:t>; </a:t>
            </a:r>
            <a:r>
              <a:rPr lang="en-US" sz="2000" dirty="0" err="1">
                <a:latin typeface="Cambria" panose="02040503050406030204" pitchFamily="18" charset="0"/>
              </a:rPr>
              <a:t>dan</a:t>
            </a:r>
            <a:endParaRPr lang="id-ID" sz="2000" dirty="0">
              <a:latin typeface="Cambria" panose="02040503050406030204" pitchFamily="18" charset="0"/>
            </a:endParaRPr>
          </a:p>
          <a:p>
            <a:pPr fontAlgn="ctr">
              <a:spcBef>
                <a:spcPts val="0"/>
              </a:spcBef>
            </a:pPr>
            <a:r>
              <a:rPr lang="en-US" sz="2000" dirty="0" smtClean="0">
                <a:latin typeface="Cambria" panose="02040503050406030204" pitchFamily="18" charset="0"/>
              </a:rPr>
              <a:t>Lama </a:t>
            </a:r>
            <a:r>
              <a:rPr lang="en-US" sz="2000" dirty="0" err="1">
                <a:latin typeface="Cambria" panose="02040503050406030204" pitchFamily="18" charset="0"/>
              </a:rPr>
              <a:t>studi</a:t>
            </a:r>
            <a:r>
              <a:rPr lang="en-US" sz="2000" dirty="0">
                <a:latin typeface="Cambria" panose="02040503050406030204" pitchFamily="18" charset="0"/>
              </a:rPr>
              <a:t> </a:t>
            </a:r>
            <a:r>
              <a:rPr lang="en-US" sz="2000" dirty="0" err="1">
                <a:latin typeface="Cambria" panose="02040503050406030204" pitchFamily="18" charset="0"/>
              </a:rPr>
              <a:t>maksimal</a:t>
            </a:r>
            <a:r>
              <a:rPr lang="en-US" sz="2000" dirty="0">
                <a:latin typeface="Cambria" panose="02040503050406030204" pitchFamily="18" charset="0"/>
              </a:rPr>
              <a:t> 5 (lima) semester.</a:t>
            </a:r>
            <a:endParaRPr lang="id-ID" sz="2000" dirty="0">
              <a:latin typeface="Cambria" panose="02040503050406030204" pitchFamily="18" charset="0"/>
            </a:endParaRPr>
          </a:p>
          <a:p>
            <a:pPr>
              <a:spcBef>
                <a:spcPts val="0"/>
              </a:spcBef>
              <a:buNone/>
            </a:pPr>
            <a:endParaRPr lang="sv-SE" sz="2000" b="1" baseline="30000" dirty="0" smtClean="0">
              <a:latin typeface="Cambria" panose="02040503050406030204" pitchFamily="18" charset="0"/>
            </a:endParaRPr>
          </a:p>
          <a:p>
            <a:pPr>
              <a:spcBef>
                <a:spcPts val="0"/>
              </a:spcBef>
              <a:buNone/>
            </a:pPr>
            <a:r>
              <a:rPr lang="sv-SE" sz="2000" b="1" baseline="30000" dirty="0" smtClean="0">
                <a:latin typeface="Cambria" panose="02040503050406030204" pitchFamily="18" charset="0"/>
              </a:rPr>
              <a:t>Lulus dengan predikat sangat memuaskan jika </a:t>
            </a:r>
            <a:r>
              <a:rPr lang="sv-SE" sz="2000" baseline="30000" dirty="0" smtClean="0">
                <a:latin typeface="Cambria" panose="02040503050406030204" pitchFamily="18" charset="0"/>
              </a:rPr>
              <a:t>:</a:t>
            </a:r>
          </a:p>
          <a:p>
            <a:pPr fontAlgn="ctr">
              <a:spcBef>
                <a:spcPts val="0"/>
              </a:spcBef>
            </a:pPr>
            <a:r>
              <a:rPr lang="en-US" sz="2000" dirty="0" err="1">
                <a:latin typeface="Cambria" panose="02040503050406030204" pitchFamily="18" charset="0"/>
              </a:rPr>
              <a:t>Mempunyai</a:t>
            </a:r>
            <a:r>
              <a:rPr lang="en-US" sz="2000" dirty="0">
                <a:latin typeface="Cambria" panose="02040503050406030204" pitchFamily="18" charset="0"/>
              </a:rPr>
              <a:t> IPK ≥ 3,50; </a:t>
            </a:r>
            <a:r>
              <a:rPr lang="en-US" sz="2000" dirty="0" err="1">
                <a:latin typeface="Cambria" panose="02040503050406030204" pitchFamily="18" charset="0"/>
              </a:rPr>
              <a:t>dan</a:t>
            </a:r>
            <a:endParaRPr lang="id-ID" sz="2000" dirty="0">
              <a:latin typeface="Cambria" panose="02040503050406030204" pitchFamily="18" charset="0"/>
            </a:endParaRPr>
          </a:p>
          <a:p>
            <a:pPr>
              <a:spcBef>
                <a:spcPts val="0"/>
              </a:spcBef>
            </a:pPr>
            <a:r>
              <a:rPr lang="en-US" sz="2000" dirty="0" err="1" smtClean="0">
                <a:latin typeface="Cambria" panose="02040503050406030204" pitchFamily="18" charset="0"/>
              </a:rPr>
              <a:t>Mempublikasikan</a:t>
            </a:r>
            <a:r>
              <a:rPr lang="en-US" sz="2000" dirty="0" smtClean="0">
                <a:latin typeface="Cambria" panose="02040503050406030204" pitchFamily="18" charset="0"/>
              </a:rPr>
              <a:t> </a:t>
            </a:r>
            <a:r>
              <a:rPr lang="en-US" sz="2000" dirty="0" err="1">
                <a:latin typeface="Cambria" panose="02040503050406030204" pitchFamily="18" charset="0"/>
              </a:rPr>
              <a:t>hasil</a:t>
            </a:r>
            <a:r>
              <a:rPr lang="en-US" sz="2000" dirty="0">
                <a:latin typeface="Cambria" panose="02040503050406030204" pitchFamily="18" charset="0"/>
              </a:rPr>
              <a:t> </a:t>
            </a:r>
            <a:r>
              <a:rPr lang="en-US" sz="2000" dirty="0" err="1">
                <a:latin typeface="Cambria" panose="02040503050406030204" pitchFamily="18" charset="0"/>
              </a:rPr>
              <a:t>penelitian</a:t>
            </a:r>
            <a:r>
              <a:rPr lang="en-US" sz="2000" dirty="0">
                <a:latin typeface="Cambria" panose="02040503050406030204" pitchFamily="18" charset="0"/>
              </a:rPr>
              <a:t> </a:t>
            </a:r>
            <a:r>
              <a:rPr lang="en-US" sz="2000" dirty="0" err="1">
                <a:latin typeface="Cambria" panose="02040503050406030204" pitchFamily="18" charset="0"/>
              </a:rPr>
              <a:t>tesis</a:t>
            </a:r>
            <a:r>
              <a:rPr lang="en-US" sz="2000" dirty="0">
                <a:latin typeface="Cambria" panose="02040503050406030204" pitchFamily="18" charset="0"/>
              </a:rPr>
              <a:t> </a:t>
            </a:r>
            <a:r>
              <a:rPr lang="en-US" sz="2000" dirty="0" err="1">
                <a:latin typeface="Cambria" panose="02040503050406030204" pitchFamily="18" charset="0"/>
              </a:rPr>
              <a:t>dalam</a:t>
            </a:r>
            <a:r>
              <a:rPr lang="en-US" sz="2000" dirty="0">
                <a:latin typeface="Cambria" panose="02040503050406030204" pitchFamily="18" charset="0"/>
              </a:rPr>
              <a:t> </a:t>
            </a:r>
            <a:r>
              <a:rPr lang="en-US" sz="2000" dirty="0" err="1">
                <a:latin typeface="Cambria" panose="02040503050406030204" pitchFamily="18" charset="0"/>
              </a:rPr>
              <a:t>bentuk</a:t>
            </a:r>
            <a:r>
              <a:rPr lang="en-US" sz="2000" dirty="0">
                <a:latin typeface="Cambria" panose="02040503050406030204" pitchFamily="18" charset="0"/>
              </a:rPr>
              <a:t> </a:t>
            </a:r>
            <a:r>
              <a:rPr lang="en-US" sz="2000" dirty="0" err="1">
                <a:latin typeface="Cambria" panose="02040503050406030204" pitchFamily="18" charset="0"/>
              </a:rPr>
              <a:t>artikel</a:t>
            </a:r>
            <a:r>
              <a:rPr lang="en-US" sz="2000" dirty="0">
                <a:latin typeface="Cambria" panose="02040503050406030204" pitchFamily="18" charset="0"/>
              </a:rPr>
              <a:t> </a:t>
            </a:r>
            <a:r>
              <a:rPr lang="en-US" sz="2000" dirty="0" err="1">
                <a:latin typeface="Cambria" panose="02040503050406030204" pitchFamily="18" charset="0"/>
              </a:rPr>
              <a:t>pada</a:t>
            </a:r>
            <a:r>
              <a:rPr lang="en-US" sz="2000" dirty="0">
                <a:latin typeface="Cambria" panose="02040503050406030204" pitchFamily="18" charset="0"/>
              </a:rPr>
              <a:t> </a:t>
            </a:r>
            <a:r>
              <a:rPr lang="en-US" sz="2000" dirty="0" err="1">
                <a:latin typeface="Cambria" panose="02040503050406030204" pitchFamily="18" charset="0"/>
              </a:rPr>
              <a:t>jurnal</a:t>
            </a:r>
            <a:r>
              <a:rPr lang="en-US" sz="2000" dirty="0">
                <a:latin typeface="Cambria" panose="02040503050406030204" pitchFamily="18" charset="0"/>
              </a:rPr>
              <a:t> </a:t>
            </a:r>
            <a:r>
              <a:rPr lang="en-US" sz="2000" dirty="0" err="1">
                <a:latin typeface="Cambria" panose="02040503050406030204" pitchFamily="18" charset="0"/>
              </a:rPr>
              <a:t>ilmiah</a:t>
            </a:r>
            <a:r>
              <a:rPr lang="en-US" sz="2000" dirty="0">
                <a:latin typeface="Cambria" panose="02040503050406030204" pitchFamily="18" charset="0"/>
              </a:rPr>
              <a:t> </a:t>
            </a:r>
            <a:r>
              <a:rPr lang="en-US" sz="2000" dirty="0" err="1">
                <a:latin typeface="Cambria" panose="02040503050406030204" pitchFamily="18" charset="0"/>
              </a:rPr>
              <a:t>nasional</a:t>
            </a:r>
            <a:r>
              <a:rPr lang="en-US" sz="2000" dirty="0">
                <a:latin typeface="Cambria" panose="02040503050406030204" pitchFamily="18" charset="0"/>
              </a:rPr>
              <a:t> </a:t>
            </a:r>
            <a:r>
              <a:rPr lang="en-US" sz="2000" dirty="0" err="1">
                <a:latin typeface="Cambria" panose="02040503050406030204" pitchFamily="18" charset="0"/>
              </a:rPr>
              <a:t>atau</a:t>
            </a:r>
            <a:r>
              <a:rPr lang="en-US" sz="2000" dirty="0">
                <a:latin typeface="Cambria" panose="02040503050406030204" pitchFamily="18" charset="0"/>
              </a:rPr>
              <a:t> </a:t>
            </a:r>
            <a:r>
              <a:rPr lang="en-US" sz="2000" dirty="0" err="1">
                <a:latin typeface="Cambria" panose="02040503050406030204" pitchFamily="18" charset="0"/>
              </a:rPr>
              <a:t>jurnal</a:t>
            </a:r>
            <a:r>
              <a:rPr lang="en-US" sz="2000" dirty="0">
                <a:latin typeface="Cambria" panose="02040503050406030204" pitchFamily="18" charset="0"/>
              </a:rPr>
              <a:t> </a:t>
            </a:r>
            <a:r>
              <a:rPr lang="en-US" sz="2000" dirty="0" err="1" smtClean="0">
                <a:latin typeface="Cambria" panose="02040503050406030204" pitchFamily="18" charset="0"/>
              </a:rPr>
              <a:t>internasional</a:t>
            </a:r>
            <a:endParaRPr lang="id-ID" sz="2000" dirty="0" smtClean="0">
              <a:latin typeface="Cambria" panose="02040503050406030204" pitchFamily="18" charset="0"/>
            </a:endParaRPr>
          </a:p>
          <a:p>
            <a:pPr>
              <a:spcBef>
                <a:spcPts val="0"/>
              </a:spcBef>
            </a:pPr>
            <a:endParaRPr lang="sv-SE" sz="2000" b="1" baseline="30000" dirty="0" smtClean="0">
              <a:latin typeface="Cambria" panose="02040503050406030204" pitchFamily="18" charset="0"/>
            </a:endParaRPr>
          </a:p>
          <a:p>
            <a:pPr>
              <a:spcBef>
                <a:spcPts val="0"/>
              </a:spcBef>
              <a:buNone/>
            </a:pPr>
            <a:r>
              <a:rPr lang="sv-SE" sz="2000" b="1" baseline="30000" dirty="0" smtClean="0">
                <a:latin typeface="Cambria" panose="02040503050406030204" pitchFamily="18" charset="0"/>
              </a:rPr>
              <a:t>Lulus dengan predikat memuaskan jika:</a:t>
            </a:r>
          </a:p>
          <a:p>
            <a:pPr fontAlgn="ctr">
              <a:spcBef>
                <a:spcPts val="0"/>
              </a:spcBef>
            </a:pPr>
            <a:r>
              <a:rPr lang="en-US" sz="2000" dirty="0" err="1">
                <a:latin typeface="Cambria" panose="02040503050406030204" pitchFamily="18" charset="0"/>
              </a:rPr>
              <a:t>Mempunyai</a:t>
            </a:r>
            <a:r>
              <a:rPr lang="en-US" sz="2000" dirty="0">
                <a:latin typeface="Cambria" panose="02040503050406030204" pitchFamily="18" charset="0"/>
              </a:rPr>
              <a:t> IPK &lt; 3,50; </a:t>
            </a:r>
            <a:r>
              <a:rPr lang="en-US" sz="2000" dirty="0" err="1">
                <a:latin typeface="Cambria" panose="02040503050406030204" pitchFamily="18" charset="0"/>
              </a:rPr>
              <a:t>dan</a:t>
            </a:r>
            <a:endParaRPr lang="id-ID" sz="2000" dirty="0">
              <a:latin typeface="Cambria" panose="02040503050406030204" pitchFamily="18" charset="0"/>
            </a:endParaRPr>
          </a:p>
          <a:p>
            <a:pPr fontAlgn="ctr">
              <a:spcBef>
                <a:spcPts val="0"/>
              </a:spcBef>
            </a:pPr>
            <a:r>
              <a:rPr lang="en-US" sz="2000" dirty="0" err="1" smtClean="0">
                <a:latin typeface="Cambria" panose="02040503050406030204" pitchFamily="18" charset="0"/>
              </a:rPr>
              <a:t>Mempublikasikan</a:t>
            </a:r>
            <a:r>
              <a:rPr lang="en-US" sz="2000" dirty="0" smtClean="0">
                <a:latin typeface="Cambria" panose="02040503050406030204" pitchFamily="18" charset="0"/>
              </a:rPr>
              <a:t> </a:t>
            </a:r>
            <a:r>
              <a:rPr lang="en-US" sz="2000" dirty="0" err="1">
                <a:latin typeface="Cambria" panose="02040503050406030204" pitchFamily="18" charset="0"/>
              </a:rPr>
              <a:t>hasil</a:t>
            </a:r>
            <a:r>
              <a:rPr lang="en-US" sz="2000" dirty="0">
                <a:latin typeface="Cambria" panose="02040503050406030204" pitchFamily="18" charset="0"/>
              </a:rPr>
              <a:t> </a:t>
            </a:r>
            <a:r>
              <a:rPr lang="en-US" sz="2000" dirty="0" err="1">
                <a:latin typeface="Cambria" panose="02040503050406030204" pitchFamily="18" charset="0"/>
              </a:rPr>
              <a:t>penelitian</a:t>
            </a:r>
            <a:r>
              <a:rPr lang="en-US" sz="2000" dirty="0">
                <a:latin typeface="Cambria" panose="02040503050406030204" pitchFamily="18" charset="0"/>
              </a:rPr>
              <a:t> </a:t>
            </a:r>
            <a:r>
              <a:rPr lang="en-US" sz="2000" dirty="0" err="1">
                <a:latin typeface="Cambria" panose="02040503050406030204" pitchFamily="18" charset="0"/>
              </a:rPr>
              <a:t>tesis</a:t>
            </a:r>
            <a:r>
              <a:rPr lang="en-US" sz="2000" dirty="0">
                <a:latin typeface="Cambria" panose="02040503050406030204" pitchFamily="18" charset="0"/>
              </a:rPr>
              <a:t> </a:t>
            </a:r>
            <a:r>
              <a:rPr lang="en-US" sz="2000" dirty="0" err="1">
                <a:latin typeface="Cambria" panose="02040503050406030204" pitchFamily="18" charset="0"/>
              </a:rPr>
              <a:t>dalam</a:t>
            </a:r>
            <a:r>
              <a:rPr lang="en-US" sz="2000" dirty="0">
                <a:latin typeface="Cambria" panose="02040503050406030204" pitchFamily="18" charset="0"/>
              </a:rPr>
              <a:t> </a:t>
            </a:r>
            <a:r>
              <a:rPr lang="en-US" sz="2000" dirty="0" err="1">
                <a:latin typeface="Cambria" panose="02040503050406030204" pitchFamily="18" charset="0"/>
              </a:rPr>
              <a:t>bentuk</a:t>
            </a:r>
            <a:r>
              <a:rPr lang="en-US" sz="2000" dirty="0">
                <a:latin typeface="Cambria" panose="02040503050406030204" pitchFamily="18" charset="0"/>
              </a:rPr>
              <a:t> </a:t>
            </a:r>
            <a:r>
              <a:rPr lang="en-US" sz="2000" dirty="0" err="1">
                <a:latin typeface="Cambria" panose="02040503050406030204" pitchFamily="18" charset="0"/>
              </a:rPr>
              <a:t>artikel</a:t>
            </a:r>
            <a:r>
              <a:rPr lang="en-US" sz="2000" dirty="0">
                <a:latin typeface="Cambria" panose="02040503050406030204" pitchFamily="18" charset="0"/>
              </a:rPr>
              <a:t> </a:t>
            </a:r>
            <a:r>
              <a:rPr lang="en-US" sz="2000" dirty="0" err="1">
                <a:latin typeface="Cambria" panose="02040503050406030204" pitchFamily="18" charset="0"/>
              </a:rPr>
              <a:t>pada</a:t>
            </a:r>
            <a:r>
              <a:rPr lang="en-US" sz="2000" dirty="0">
                <a:latin typeface="Cambria" panose="02040503050406030204" pitchFamily="18" charset="0"/>
              </a:rPr>
              <a:t> </a:t>
            </a:r>
            <a:r>
              <a:rPr lang="en-US" sz="2000" dirty="0" err="1">
                <a:latin typeface="Cambria" panose="02040503050406030204" pitchFamily="18" charset="0"/>
              </a:rPr>
              <a:t>jurnal</a:t>
            </a:r>
            <a:r>
              <a:rPr lang="en-US" sz="2000" dirty="0">
                <a:latin typeface="Cambria" panose="02040503050406030204" pitchFamily="18" charset="0"/>
              </a:rPr>
              <a:t> </a:t>
            </a:r>
            <a:r>
              <a:rPr lang="en-US" sz="2000" dirty="0" err="1">
                <a:latin typeface="Cambria" panose="02040503050406030204" pitchFamily="18" charset="0"/>
              </a:rPr>
              <a:t>ilmiah</a:t>
            </a:r>
            <a:r>
              <a:rPr lang="en-US" sz="2000" dirty="0">
                <a:latin typeface="Cambria" panose="02040503050406030204" pitchFamily="18" charset="0"/>
              </a:rPr>
              <a:t> </a:t>
            </a:r>
            <a:r>
              <a:rPr lang="en-US" sz="2000" dirty="0" err="1">
                <a:latin typeface="Cambria" panose="02040503050406030204" pitchFamily="18" charset="0"/>
              </a:rPr>
              <a:t>nasional</a:t>
            </a:r>
            <a:r>
              <a:rPr lang="en-US" sz="2000" dirty="0">
                <a:latin typeface="Cambria" panose="02040503050406030204" pitchFamily="18" charset="0"/>
              </a:rPr>
              <a:t> </a:t>
            </a:r>
            <a:r>
              <a:rPr lang="en-US" sz="2000" dirty="0" err="1">
                <a:latin typeface="Cambria" panose="02040503050406030204" pitchFamily="18" charset="0"/>
              </a:rPr>
              <a:t>atau</a:t>
            </a:r>
            <a:r>
              <a:rPr lang="en-US" sz="2000" dirty="0">
                <a:latin typeface="Cambria" panose="02040503050406030204" pitchFamily="18" charset="0"/>
              </a:rPr>
              <a:t> </a:t>
            </a:r>
            <a:r>
              <a:rPr lang="en-US" sz="2000" dirty="0" err="1">
                <a:latin typeface="Cambria" panose="02040503050406030204" pitchFamily="18" charset="0"/>
              </a:rPr>
              <a:t>jurnal</a:t>
            </a:r>
            <a:r>
              <a:rPr lang="en-US" sz="2000" dirty="0">
                <a:latin typeface="Cambria" panose="02040503050406030204" pitchFamily="18" charset="0"/>
              </a:rPr>
              <a:t> </a:t>
            </a:r>
            <a:r>
              <a:rPr lang="en-US" sz="2000" dirty="0" err="1">
                <a:latin typeface="Cambria" panose="02040503050406030204" pitchFamily="18" charset="0"/>
              </a:rPr>
              <a:t>internasional</a:t>
            </a:r>
            <a:r>
              <a:rPr lang="en-US" sz="2000" dirty="0">
                <a:latin typeface="Cambria" panose="02040503050406030204" pitchFamily="18" charset="0"/>
              </a:rPr>
              <a:t>.</a:t>
            </a:r>
            <a:endParaRPr lang="id-ID" sz="2000" dirty="0">
              <a:latin typeface="Cambria" panose="02040503050406030204" pitchFamily="18" charset="0"/>
            </a:endParaRPr>
          </a:p>
          <a:p>
            <a:pPr>
              <a:spcBef>
                <a:spcPts val="0"/>
              </a:spcBef>
            </a:pPr>
            <a:endParaRPr lang="en-US" sz="2000" dirty="0">
              <a:latin typeface="Cambria" panose="020405030504060302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1036E31-7F93-40A9-8950-291AB181BB30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492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Palatino Linotype" pitchFamily="18" charset="0"/>
              </a:rPr>
              <a:t>Persyaratan</a:t>
            </a:r>
            <a:r>
              <a:rPr lang="en-US" dirty="0" smtClean="0">
                <a:latin typeface="Palatino Linotype" pitchFamily="18" charset="0"/>
              </a:rPr>
              <a:t> </a:t>
            </a:r>
            <a:r>
              <a:rPr lang="en-US" dirty="0" err="1" smtClean="0">
                <a:latin typeface="Palatino Linotype" pitchFamily="18" charset="0"/>
              </a:rPr>
              <a:t>Wisuda</a:t>
            </a:r>
            <a:endParaRPr lang="en-US" dirty="0">
              <a:latin typeface="Palatino Linotype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baseline="30000" dirty="0" smtClean="0">
                <a:latin typeface="Palatino Linotype" pitchFamily="18" charset="0"/>
              </a:rPr>
              <a:t>Lulus </a:t>
            </a:r>
            <a:r>
              <a:rPr lang="en-US" sz="4000" baseline="30000" dirty="0" err="1" smtClean="0">
                <a:latin typeface="Palatino Linotype" pitchFamily="18" charset="0"/>
              </a:rPr>
              <a:t>dari</a:t>
            </a:r>
            <a:r>
              <a:rPr lang="en-US" sz="4000" baseline="30000" dirty="0" smtClean="0">
                <a:latin typeface="Palatino Linotype" pitchFamily="18" charset="0"/>
              </a:rPr>
              <a:t> Program Magister.</a:t>
            </a:r>
          </a:p>
          <a:p>
            <a:r>
              <a:rPr lang="en-US" sz="4000" baseline="30000" dirty="0" err="1" smtClean="0">
                <a:latin typeface="Palatino Linotype" pitchFamily="18" charset="0"/>
              </a:rPr>
              <a:t>Telah</a:t>
            </a:r>
            <a:r>
              <a:rPr lang="en-US" sz="4000" baseline="30000" dirty="0" smtClean="0">
                <a:latin typeface="Palatino Linotype" pitchFamily="18" charset="0"/>
              </a:rPr>
              <a:t> </a:t>
            </a:r>
            <a:r>
              <a:rPr lang="en-US" sz="4000" baseline="30000" dirty="0" err="1" smtClean="0">
                <a:latin typeface="Palatino Linotype" pitchFamily="18" charset="0"/>
              </a:rPr>
              <a:t>melakukan</a:t>
            </a:r>
            <a:r>
              <a:rPr lang="en-US" sz="4000" baseline="30000" dirty="0" smtClean="0">
                <a:latin typeface="Palatino Linotype" pitchFamily="18" charset="0"/>
              </a:rPr>
              <a:t> </a:t>
            </a:r>
            <a:r>
              <a:rPr lang="en-US" sz="4000" baseline="30000" dirty="0" err="1" smtClean="0">
                <a:latin typeface="Palatino Linotype" pitchFamily="18" charset="0"/>
              </a:rPr>
              <a:t>publikasi</a:t>
            </a:r>
            <a:r>
              <a:rPr lang="en-US" sz="4000" baseline="30000" dirty="0" smtClean="0">
                <a:latin typeface="Palatino Linotype" pitchFamily="18" charset="0"/>
              </a:rPr>
              <a:t> </a:t>
            </a:r>
            <a:r>
              <a:rPr lang="en-US" sz="4000" baseline="30000" dirty="0" err="1" smtClean="0">
                <a:latin typeface="Palatino Linotype" pitchFamily="18" charset="0"/>
              </a:rPr>
              <a:t>berbobot</a:t>
            </a:r>
            <a:r>
              <a:rPr lang="en-US" sz="4000" baseline="30000" dirty="0" smtClean="0">
                <a:latin typeface="Palatino Linotype" pitchFamily="18" charset="0"/>
              </a:rPr>
              <a:t> yang </a:t>
            </a:r>
            <a:r>
              <a:rPr lang="en-US" sz="4000" baseline="30000" dirty="0" err="1" smtClean="0">
                <a:latin typeface="Palatino Linotype" pitchFamily="18" charset="0"/>
              </a:rPr>
              <a:t>terkait</a:t>
            </a:r>
            <a:r>
              <a:rPr lang="en-US" sz="4000" baseline="30000" dirty="0" smtClean="0">
                <a:latin typeface="Palatino Linotype" pitchFamily="18" charset="0"/>
              </a:rPr>
              <a:t> </a:t>
            </a:r>
            <a:r>
              <a:rPr lang="en-US" sz="4000" baseline="30000" dirty="0" err="1" smtClean="0">
                <a:latin typeface="Palatino Linotype" pitchFamily="18" charset="0"/>
              </a:rPr>
              <a:t>dengan</a:t>
            </a:r>
            <a:r>
              <a:rPr lang="en-US" sz="4000" baseline="30000" dirty="0" smtClean="0">
                <a:latin typeface="Palatino Linotype" pitchFamily="18" charset="0"/>
              </a:rPr>
              <a:t> </a:t>
            </a:r>
            <a:r>
              <a:rPr lang="en-US" sz="4000" baseline="30000" dirty="0" err="1" smtClean="0">
                <a:latin typeface="Palatino Linotype" pitchFamily="18" charset="0"/>
              </a:rPr>
              <a:t>disertasinya</a:t>
            </a:r>
            <a:r>
              <a:rPr lang="en-US" sz="4000" baseline="30000" dirty="0" smtClean="0">
                <a:latin typeface="Palatino Linotype" pitchFamily="18" charset="0"/>
              </a:rPr>
              <a:t> </a:t>
            </a:r>
            <a:r>
              <a:rPr lang="en-US" sz="4000" baseline="30000" dirty="0" err="1" smtClean="0">
                <a:latin typeface="Palatino Linotype" pitchFamily="18" charset="0"/>
              </a:rPr>
              <a:t>pada</a:t>
            </a:r>
            <a:r>
              <a:rPr lang="en-US" sz="4000" baseline="30000" dirty="0" smtClean="0">
                <a:latin typeface="Palatino Linotype" pitchFamily="18" charset="0"/>
              </a:rPr>
              <a:t> </a:t>
            </a:r>
            <a:r>
              <a:rPr lang="en-US" sz="4000" baseline="30000" dirty="0" err="1" smtClean="0">
                <a:latin typeface="Palatino Linotype" pitchFamily="18" charset="0"/>
              </a:rPr>
              <a:t>jurnal</a:t>
            </a:r>
            <a:r>
              <a:rPr lang="en-US" sz="4000" baseline="30000" dirty="0" smtClean="0">
                <a:latin typeface="Palatino Linotype" pitchFamily="18" charset="0"/>
              </a:rPr>
              <a:t> </a:t>
            </a:r>
            <a:r>
              <a:rPr lang="en-US" sz="4000" baseline="30000" dirty="0" err="1" smtClean="0">
                <a:latin typeface="Palatino Linotype" pitchFamily="18" charset="0"/>
              </a:rPr>
              <a:t>ilmiah</a:t>
            </a:r>
            <a:r>
              <a:rPr lang="en-US" sz="4000" baseline="30000" dirty="0" smtClean="0">
                <a:latin typeface="Palatino Linotype" pitchFamily="18" charset="0"/>
              </a:rPr>
              <a:t> </a:t>
            </a:r>
            <a:r>
              <a:rPr lang="en-US" sz="4000" baseline="30000" dirty="0" err="1" smtClean="0">
                <a:latin typeface="Palatino Linotype" pitchFamily="18" charset="0"/>
              </a:rPr>
              <a:t>nasional</a:t>
            </a:r>
            <a:r>
              <a:rPr lang="en-US" sz="4000" baseline="30000" dirty="0" smtClean="0">
                <a:latin typeface="Palatino Linotype" pitchFamily="18" charset="0"/>
              </a:rPr>
              <a:t> </a:t>
            </a:r>
            <a:r>
              <a:rPr lang="en-US" sz="4000" baseline="30000" dirty="0" err="1" smtClean="0">
                <a:latin typeface="Palatino Linotype" pitchFamily="18" charset="0"/>
              </a:rPr>
              <a:t>terakreditasi</a:t>
            </a:r>
            <a:r>
              <a:rPr lang="en-US" sz="4000" baseline="30000" dirty="0" smtClean="0">
                <a:latin typeface="Palatino Linotype" pitchFamily="18" charset="0"/>
              </a:rPr>
              <a:t> </a:t>
            </a:r>
            <a:r>
              <a:rPr lang="en-US" sz="4000" baseline="30000" dirty="0" err="1" smtClean="0">
                <a:latin typeface="Palatino Linotype" pitchFamily="18" charset="0"/>
              </a:rPr>
              <a:t>atau</a:t>
            </a:r>
            <a:r>
              <a:rPr lang="en-US" sz="4000" baseline="30000" dirty="0" smtClean="0">
                <a:latin typeface="Palatino Linotype" pitchFamily="18" charset="0"/>
              </a:rPr>
              <a:t> </a:t>
            </a:r>
            <a:r>
              <a:rPr lang="en-US" sz="4000" baseline="30000" dirty="0" err="1" smtClean="0">
                <a:latin typeface="Palatino Linotype" pitchFamily="18" charset="0"/>
              </a:rPr>
              <a:t>jurnal</a:t>
            </a:r>
            <a:r>
              <a:rPr lang="en-US" sz="4000" baseline="30000" dirty="0" smtClean="0">
                <a:latin typeface="Palatino Linotype" pitchFamily="18" charset="0"/>
              </a:rPr>
              <a:t> </a:t>
            </a:r>
            <a:r>
              <a:rPr lang="en-US" sz="4000" baseline="30000" dirty="0" err="1" smtClean="0">
                <a:latin typeface="Palatino Linotype" pitchFamily="18" charset="0"/>
              </a:rPr>
              <a:t>internasional</a:t>
            </a:r>
            <a:r>
              <a:rPr lang="en-US" sz="4000" baseline="30000" dirty="0" smtClean="0">
                <a:latin typeface="Palatino Linotype" pitchFamily="18" charset="0"/>
              </a:rPr>
              <a:t>.</a:t>
            </a:r>
          </a:p>
          <a:p>
            <a:r>
              <a:rPr lang="en-US" sz="4000" baseline="30000" dirty="0" err="1" smtClean="0">
                <a:latin typeface="Palatino Linotype" pitchFamily="18" charset="0"/>
              </a:rPr>
              <a:t>Memenuhi</a:t>
            </a:r>
            <a:r>
              <a:rPr lang="en-US" sz="4000" baseline="30000" dirty="0" smtClean="0">
                <a:latin typeface="Palatino Linotype" pitchFamily="18" charset="0"/>
              </a:rPr>
              <a:t> </a:t>
            </a:r>
            <a:r>
              <a:rPr lang="en-US" sz="4000" baseline="30000" dirty="0" err="1" smtClean="0">
                <a:latin typeface="Palatino Linotype" pitchFamily="18" charset="0"/>
              </a:rPr>
              <a:t>persyaratan</a:t>
            </a:r>
            <a:r>
              <a:rPr lang="en-US" sz="4000" baseline="30000" dirty="0" smtClean="0">
                <a:latin typeface="Palatino Linotype" pitchFamily="18" charset="0"/>
              </a:rPr>
              <a:t> lain yang </a:t>
            </a:r>
            <a:r>
              <a:rPr lang="en-US" sz="4000" baseline="30000" dirty="0" err="1" smtClean="0">
                <a:latin typeface="Palatino Linotype" pitchFamily="18" charset="0"/>
              </a:rPr>
              <a:t>ditetapkan</a:t>
            </a:r>
            <a:r>
              <a:rPr lang="en-US" sz="4000" baseline="30000" dirty="0" smtClean="0">
                <a:latin typeface="Palatino Linotype" pitchFamily="18" charset="0"/>
              </a:rPr>
              <a:t> </a:t>
            </a:r>
            <a:r>
              <a:rPr lang="en-US" sz="4000" baseline="30000" dirty="0" err="1" smtClean="0">
                <a:latin typeface="Palatino Linotype" pitchFamily="18" charset="0"/>
              </a:rPr>
              <a:t>oleh</a:t>
            </a:r>
            <a:r>
              <a:rPr lang="en-US" sz="4000" baseline="30000" dirty="0" smtClean="0">
                <a:latin typeface="Palatino Linotype" pitchFamily="18" charset="0"/>
              </a:rPr>
              <a:t> PPs FEB UB.</a:t>
            </a:r>
          </a:p>
          <a:p>
            <a:endParaRPr lang="en-US" sz="4000" dirty="0">
              <a:latin typeface="Palatino Linotype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1036E31-7F93-40A9-8950-291AB181BB30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id-ID" b="1" dirty="0" smtClean="0">
                <a:solidFill>
                  <a:schemeClr val="tx1"/>
                </a:solidFill>
                <a:latin typeface="Palatino Linotype" pitchFamily="18" charset="0"/>
              </a:rPr>
              <a:t>Kemitraan</a:t>
            </a:r>
            <a:endParaRPr lang="id-ID" b="1" dirty="0">
              <a:solidFill>
                <a:schemeClr val="tx1"/>
              </a:solidFill>
              <a:latin typeface="Palatino Linotype" pitchFamily="18" charset="0"/>
            </a:endParaRPr>
          </a:p>
        </p:txBody>
      </p:sp>
      <p:sp>
        <p:nvSpPr>
          <p:cNvPr id="13314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fld id="{71CC529E-9885-4FA8-A3E2-240BB3A38B2E}" type="slidenum">
              <a:rPr lang="en-US" smtClean="0"/>
              <a:pPr/>
              <a:t>27</a:t>
            </a:fld>
            <a:endParaRPr lang="en-US" smtClean="0"/>
          </a:p>
        </p:txBody>
      </p:sp>
      <p:sp>
        <p:nvSpPr>
          <p:cNvPr id="10" name="TextBox 9"/>
          <p:cNvSpPr txBox="1"/>
          <p:nvPr/>
        </p:nvSpPr>
        <p:spPr>
          <a:xfrm>
            <a:off x="428625" y="1447800"/>
            <a:ext cx="8429625" cy="452431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id-ID" dirty="0">
                <a:latin typeface="Palatino Linotype" pitchFamily="18" charset="0"/>
              </a:rPr>
              <a:t>Jurusan </a:t>
            </a:r>
            <a:r>
              <a:rPr lang="en-US" dirty="0" err="1" smtClean="0">
                <a:latin typeface="Palatino Linotype" pitchFamily="18" charset="0"/>
              </a:rPr>
              <a:t>Ilmu</a:t>
            </a:r>
            <a:r>
              <a:rPr lang="en-US" dirty="0" smtClean="0">
                <a:latin typeface="Palatino Linotype" pitchFamily="18" charset="0"/>
              </a:rPr>
              <a:t> </a:t>
            </a:r>
            <a:r>
              <a:rPr lang="en-US" dirty="0" err="1" smtClean="0">
                <a:latin typeface="Palatino Linotype" pitchFamily="18" charset="0"/>
              </a:rPr>
              <a:t>Ekonomi</a:t>
            </a:r>
            <a:r>
              <a:rPr lang="en-US" dirty="0" smtClean="0">
                <a:latin typeface="Palatino Linotype" pitchFamily="18" charset="0"/>
              </a:rPr>
              <a:t> </a:t>
            </a:r>
            <a:r>
              <a:rPr lang="id-ID" dirty="0" smtClean="0">
                <a:latin typeface="Palatino Linotype" pitchFamily="18" charset="0"/>
              </a:rPr>
              <a:t>telah </a:t>
            </a:r>
            <a:r>
              <a:rPr lang="id-ID" dirty="0">
                <a:latin typeface="Palatino Linotype" pitchFamily="18" charset="0"/>
              </a:rPr>
              <a:t>menjalin hubungan kerjasama dengan pihak ketiga untuk tercapainya visi dan misi yang telah ditetapkan. </a:t>
            </a:r>
            <a:endParaRPr lang="en-US" dirty="0" smtClean="0">
              <a:latin typeface="Palatino Linotype" pitchFamily="18" charset="0"/>
            </a:endParaRPr>
          </a:p>
          <a:p>
            <a:pPr>
              <a:defRPr/>
            </a:pPr>
            <a:r>
              <a:rPr lang="id-ID" dirty="0" smtClean="0">
                <a:latin typeface="Palatino Linotype" pitchFamily="18" charset="0"/>
              </a:rPr>
              <a:t>Beberapa </a:t>
            </a:r>
            <a:r>
              <a:rPr lang="id-ID" dirty="0">
                <a:latin typeface="Palatino Linotype" pitchFamily="18" charset="0"/>
              </a:rPr>
              <a:t>kerjasama yang dijalin dengan pihak luar universitas antara lain :</a:t>
            </a:r>
          </a:p>
          <a:p>
            <a:pPr marL="530225" indent="-354013">
              <a:buFont typeface="Arial" pitchFamily="34" charset="0"/>
              <a:buChar char="•"/>
              <a:defRPr/>
            </a:pPr>
            <a:r>
              <a:rPr lang="id-ID" dirty="0">
                <a:latin typeface="Palatino Linotype" pitchFamily="18" charset="0"/>
              </a:rPr>
              <a:t>Pemerintah Propinsi dan </a:t>
            </a:r>
            <a:r>
              <a:rPr lang="id-ID" dirty="0" smtClean="0">
                <a:latin typeface="Palatino Linotype" pitchFamily="18" charset="0"/>
              </a:rPr>
              <a:t>Kabupaten/Kota</a:t>
            </a:r>
            <a:endParaRPr lang="id-ID" dirty="0">
              <a:latin typeface="Palatino Linotype" pitchFamily="18" charset="0"/>
            </a:endParaRPr>
          </a:p>
          <a:p>
            <a:pPr marL="530225" indent="-354013">
              <a:buFont typeface="Arial" pitchFamily="34" charset="0"/>
              <a:buChar char="•"/>
              <a:defRPr/>
            </a:pPr>
            <a:r>
              <a:rPr lang="id-ID" dirty="0">
                <a:latin typeface="Palatino Linotype" pitchFamily="18" charset="0"/>
              </a:rPr>
              <a:t>Lembaga Keuangan (BI, </a:t>
            </a:r>
            <a:r>
              <a:rPr lang="en-US" dirty="0" smtClean="0">
                <a:latin typeface="Palatino Linotype" pitchFamily="18" charset="0"/>
              </a:rPr>
              <a:t>BRI, </a:t>
            </a:r>
            <a:r>
              <a:rPr lang="id-ID" dirty="0" smtClean="0">
                <a:latin typeface="Palatino Linotype" pitchFamily="18" charset="0"/>
              </a:rPr>
              <a:t>Bank </a:t>
            </a:r>
            <a:r>
              <a:rPr lang="id-ID" dirty="0">
                <a:latin typeface="Palatino Linotype" pitchFamily="18" charset="0"/>
              </a:rPr>
              <a:t>Niaga, BNI, dll)</a:t>
            </a:r>
          </a:p>
          <a:p>
            <a:pPr marL="530225" indent="-354013">
              <a:buFont typeface="Arial" pitchFamily="34" charset="0"/>
              <a:buChar char="•"/>
              <a:defRPr/>
            </a:pPr>
            <a:r>
              <a:rPr lang="id-ID" dirty="0">
                <a:latin typeface="Palatino Linotype" pitchFamily="18" charset="0"/>
              </a:rPr>
              <a:t>Universitas-universitas di Australia (Curtin, Wollonggong dan Murdoch University)</a:t>
            </a:r>
          </a:p>
          <a:p>
            <a:pPr marL="530225" indent="-354013">
              <a:buFont typeface="Arial" pitchFamily="34" charset="0"/>
              <a:buChar char="•"/>
              <a:defRPr/>
            </a:pPr>
            <a:r>
              <a:rPr lang="id-ID" dirty="0">
                <a:latin typeface="Palatino Linotype" pitchFamily="18" charset="0"/>
              </a:rPr>
              <a:t>Beberapa lembaga internasional : USAID, World Bank, JICA, PERFORM-PDPP, SIDRP, Dai, PEG, RTI Internasional)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id-ID" sz="3500" b="1" dirty="0">
                <a:solidFill>
                  <a:schemeClr val="tx1"/>
                </a:solidFill>
                <a:latin typeface="Palatino Linotype" pitchFamily="18" charset="0"/>
              </a:rPr>
              <a:t>Prospek Dalam Dunia Kerja</a:t>
            </a:r>
          </a:p>
        </p:txBody>
      </p:sp>
      <p:sp>
        <p:nvSpPr>
          <p:cNvPr id="16386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fld id="{C91AC00D-CA43-45BC-9F89-E1F96A48F140}" type="slidenum">
              <a:rPr lang="en-US" smtClean="0"/>
              <a:pPr/>
              <a:t>28</a:t>
            </a:fld>
            <a:endParaRPr lang="en-US" smtClean="0"/>
          </a:p>
        </p:txBody>
      </p:sp>
      <p:sp>
        <p:nvSpPr>
          <p:cNvPr id="16389" name="TextBox 9"/>
          <p:cNvSpPr txBox="1">
            <a:spLocks noChangeArrowheads="1"/>
          </p:cNvSpPr>
          <p:nvPr/>
        </p:nvSpPr>
        <p:spPr bwMode="auto">
          <a:xfrm>
            <a:off x="333375" y="1676400"/>
            <a:ext cx="8429625" cy="4154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633413" indent="-457200">
              <a:buFont typeface="Lucida Sans Unicode" pitchFamily="34" charset="0"/>
              <a:buAutoNum type="arabicPeriod"/>
            </a:pPr>
            <a:r>
              <a:rPr lang="id-ID" sz="2200">
                <a:latin typeface="Palatino Linotype" pitchFamily="18" charset="0"/>
              </a:rPr>
              <a:t>Bank dan lembaga keuangan lain</a:t>
            </a:r>
          </a:p>
          <a:p>
            <a:pPr marL="633413" indent="-457200">
              <a:buFont typeface="Lucida Sans Unicode" pitchFamily="34" charset="0"/>
              <a:buAutoNum type="arabicPeriod"/>
            </a:pPr>
            <a:r>
              <a:rPr lang="id-ID" sz="2200">
                <a:latin typeface="Palatino Linotype" pitchFamily="18" charset="0"/>
              </a:rPr>
              <a:t>Biro Pusat Statistik</a:t>
            </a:r>
          </a:p>
          <a:p>
            <a:pPr marL="633413" indent="-457200">
              <a:buFont typeface="Lucida Sans Unicode" pitchFamily="34" charset="0"/>
              <a:buAutoNum type="arabicPeriod"/>
            </a:pPr>
            <a:r>
              <a:rPr lang="id-ID" sz="2200">
                <a:latin typeface="Palatino Linotype" pitchFamily="18" charset="0"/>
              </a:rPr>
              <a:t>Kantor Pemerintahan Kota/Kabupaten maupun Propinsi</a:t>
            </a:r>
          </a:p>
          <a:p>
            <a:pPr marL="633413" indent="-457200">
              <a:buFont typeface="Lucida Sans Unicode" pitchFamily="34" charset="0"/>
              <a:buAutoNum type="arabicPeriod"/>
            </a:pPr>
            <a:r>
              <a:rPr lang="id-ID" sz="2200">
                <a:latin typeface="Palatino Linotype" pitchFamily="18" charset="0"/>
              </a:rPr>
              <a:t>LIPI</a:t>
            </a:r>
          </a:p>
          <a:p>
            <a:pPr marL="633413" indent="-457200">
              <a:buFont typeface="Lucida Sans Unicode" pitchFamily="34" charset="0"/>
              <a:buAutoNum type="arabicPeriod"/>
            </a:pPr>
            <a:r>
              <a:rPr lang="id-ID" sz="2200">
                <a:latin typeface="Palatino Linotype" pitchFamily="18" charset="0"/>
              </a:rPr>
              <a:t>Departemen Luar Negeri</a:t>
            </a:r>
          </a:p>
          <a:p>
            <a:pPr marL="633413" indent="-457200">
              <a:buFont typeface="Lucida Sans Unicode" pitchFamily="34" charset="0"/>
              <a:buAutoNum type="arabicPeriod"/>
            </a:pPr>
            <a:r>
              <a:rPr lang="id-ID" sz="2200">
                <a:latin typeface="Palatino Linotype" pitchFamily="18" charset="0"/>
              </a:rPr>
              <a:t>Departemen Keuangan</a:t>
            </a:r>
          </a:p>
          <a:p>
            <a:pPr marL="633413" indent="-457200">
              <a:buFont typeface="Lucida Sans Unicode" pitchFamily="34" charset="0"/>
              <a:buAutoNum type="arabicPeriod"/>
            </a:pPr>
            <a:r>
              <a:rPr lang="id-ID" sz="2200">
                <a:latin typeface="Palatino Linotype" pitchFamily="18" charset="0"/>
              </a:rPr>
              <a:t>Konsultan PemberdayaanMasyarakat</a:t>
            </a:r>
          </a:p>
          <a:p>
            <a:pPr marL="633413" indent="-457200">
              <a:buFont typeface="Lucida Sans Unicode" pitchFamily="34" charset="0"/>
              <a:buAutoNum type="arabicPeriod"/>
            </a:pPr>
            <a:r>
              <a:rPr lang="id-ID" sz="2200">
                <a:latin typeface="Palatino Linotype" pitchFamily="18" charset="0"/>
              </a:rPr>
              <a:t>Konsultan Sistem Informasi</a:t>
            </a:r>
          </a:p>
          <a:p>
            <a:pPr marL="633413" indent="-457200">
              <a:buFont typeface="Lucida Sans Unicode" pitchFamily="34" charset="0"/>
              <a:buAutoNum type="arabicPeriod"/>
            </a:pPr>
            <a:r>
              <a:rPr lang="id-ID" sz="2200">
                <a:latin typeface="Palatino Linotype" pitchFamily="18" charset="0"/>
              </a:rPr>
              <a:t>Konsultan Keuangan dan Kebijakan Ekonomi</a:t>
            </a:r>
          </a:p>
          <a:p>
            <a:pPr marL="633413" indent="-457200">
              <a:buFont typeface="Lucida Sans Unicode" pitchFamily="34" charset="0"/>
              <a:buAutoNum type="arabicPeriod"/>
            </a:pPr>
            <a:r>
              <a:rPr lang="id-ID" sz="2200">
                <a:latin typeface="Palatino Linotype" pitchFamily="18" charset="0"/>
              </a:rPr>
              <a:t>Jurnalis / Wartawan</a:t>
            </a:r>
          </a:p>
          <a:p>
            <a:pPr marL="633413" indent="-457200">
              <a:buFont typeface="Lucida Sans Unicode" pitchFamily="34" charset="0"/>
              <a:buAutoNum type="arabicPeriod"/>
            </a:pPr>
            <a:r>
              <a:rPr lang="id-ID" sz="2200">
                <a:latin typeface="Palatino Linotype" pitchFamily="18" charset="0"/>
              </a:rPr>
              <a:t>World Bank</a:t>
            </a:r>
          </a:p>
          <a:p>
            <a:pPr marL="633413" indent="-457200">
              <a:buFont typeface="Lucida Sans Unicode" pitchFamily="34" charset="0"/>
              <a:buAutoNum type="arabicPeriod"/>
            </a:pPr>
            <a:r>
              <a:rPr lang="id-ID" sz="2200">
                <a:latin typeface="Palatino Linotype" pitchFamily="18" charset="0"/>
              </a:rPr>
              <a:t>Dosen PTN dan PTS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id-ID" dirty="0">
                <a:solidFill>
                  <a:schemeClr val="tx1"/>
                </a:solidFill>
                <a:latin typeface="Palatino Linotype" pitchFamily="18" charset="0"/>
              </a:rPr>
              <a:t>Fasilitas Akademik</a:t>
            </a:r>
          </a:p>
        </p:txBody>
      </p:sp>
      <p:sp>
        <p:nvSpPr>
          <p:cNvPr id="17410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fld id="{9D66F46D-ED6A-4935-9C99-D9DBEEE49A3B}" type="slidenum">
              <a:rPr lang="en-US" smtClean="0"/>
              <a:pPr/>
              <a:t>29</a:t>
            </a:fld>
            <a:endParaRPr lang="en-US" smtClean="0"/>
          </a:p>
        </p:txBody>
      </p:sp>
      <p:sp>
        <p:nvSpPr>
          <p:cNvPr id="17413" name="TextBox 9"/>
          <p:cNvSpPr txBox="1">
            <a:spLocks noChangeArrowheads="1"/>
          </p:cNvSpPr>
          <p:nvPr/>
        </p:nvSpPr>
        <p:spPr bwMode="auto">
          <a:xfrm>
            <a:off x="381000" y="1295400"/>
            <a:ext cx="8429625" cy="452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457200" indent="-457200">
              <a:buFont typeface="Lucida Sans Unicode" pitchFamily="34" charset="0"/>
              <a:buAutoNum type="arabicPeriod"/>
            </a:pPr>
            <a:r>
              <a:rPr lang="id-ID" dirty="0">
                <a:latin typeface="Palatino Linotype" pitchFamily="18" charset="0"/>
              </a:rPr>
              <a:t>Program-program pelatihan analisis statistik</a:t>
            </a:r>
          </a:p>
          <a:p>
            <a:pPr marL="457200" indent="-457200">
              <a:buFont typeface="Lucida Sans Unicode" pitchFamily="34" charset="0"/>
              <a:buAutoNum type="arabicPeriod"/>
            </a:pPr>
            <a:r>
              <a:rPr lang="id-ID" dirty="0">
                <a:latin typeface="Palatino Linotype" pitchFamily="18" charset="0"/>
              </a:rPr>
              <a:t>Kurikulum yang </a:t>
            </a:r>
            <a:r>
              <a:rPr lang="id-ID" i="1" dirty="0">
                <a:latin typeface="Palatino Linotype" pitchFamily="18" charset="0"/>
              </a:rPr>
              <a:t>up-to-date</a:t>
            </a:r>
          </a:p>
          <a:p>
            <a:pPr marL="457200" indent="-457200">
              <a:buFont typeface="Lucida Sans Unicode" pitchFamily="34" charset="0"/>
              <a:buAutoNum type="arabicPeriod"/>
            </a:pPr>
            <a:r>
              <a:rPr lang="id-ID" dirty="0">
                <a:latin typeface="Palatino Linotype" pitchFamily="18" charset="0"/>
              </a:rPr>
              <a:t>Buku-buku literatur edisi terbaru</a:t>
            </a:r>
          </a:p>
          <a:p>
            <a:pPr marL="457200" indent="-457200">
              <a:buFont typeface="Lucida Sans Unicode" pitchFamily="34" charset="0"/>
              <a:buAutoNum type="arabicPeriod"/>
            </a:pPr>
            <a:r>
              <a:rPr lang="id-ID" dirty="0">
                <a:latin typeface="Palatino Linotype" pitchFamily="18" charset="0"/>
              </a:rPr>
              <a:t>Kuliah tamu dari institusi-institusi pemerintah maupun aktivis sosial</a:t>
            </a:r>
          </a:p>
          <a:p>
            <a:pPr marL="457200" indent="-457200">
              <a:buFont typeface="Lucida Sans Unicode" pitchFamily="34" charset="0"/>
              <a:buAutoNum type="arabicPeriod"/>
            </a:pPr>
            <a:r>
              <a:rPr lang="id-ID" dirty="0">
                <a:latin typeface="Palatino Linotype" pitchFamily="18" charset="0"/>
              </a:rPr>
              <a:t>Laboratorium Komputer Ekonomi Pembangunan :</a:t>
            </a:r>
          </a:p>
          <a:p>
            <a:pPr marL="811213" lvl="1" indent="-354013">
              <a:buFont typeface="Arial" charset="0"/>
              <a:buChar char="•"/>
            </a:pPr>
            <a:r>
              <a:rPr lang="id-ID" dirty="0">
                <a:latin typeface="Palatino Linotype" pitchFamily="18" charset="0"/>
              </a:rPr>
              <a:t>Laboratorium komputer dengan specifikasi terbaru</a:t>
            </a:r>
          </a:p>
          <a:p>
            <a:pPr marL="811213" lvl="1" indent="-354013">
              <a:buFont typeface="Arial" charset="0"/>
              <a:buChar char="•"/>
            </a:pPr>
            <a:r>
              <a:rPr lang="id-ID" dirty="0">
                <a:latin typeface="Palatino Linotype" pitchFamily="18" charset="0"/>
              </a:rPr>
              <a:t>Akses internet gratis</a:t>
            </a:r>
          </a:p>
          <a:p>
            <a:pPr marL="811213" lvl="1" indent="-354013">
              <a:buFont typeface="Arial" charset="0"/>
              <a:buChar char="•"/>
            </a:pPr>
            <a:r>
              <a:rPr lang="id-ID" dirty="0">
                <a:latin typeface="Palatino Linotype" pitchFamily="18" charset="0"/>
              </a:rPr>
              <a:t>Software-software asli Matematika, Statistik dan Ekonometrika</a:t>
            </a:r>
          </a:p>
          <a:p>
            <a:pPr marL="811213" lvl="1" indent="-354013">
              <a:buFont typeface="Arial" charset="0"/>
              <a:buChar char="•"/>
            </a:pPr>
            <a:r>
              <a:rPr lang="id-ID" dirty="0">
                <a:latin typeface="Palatino Linotype" pitchFamily="18" charset="0"/>
              </a:rPr>
              <a:t>Ruang representatif dan ber-AC</a:t>
            </a:r>
          </a:p>
          <a:p>
            <a:pPr marL="811213" lvl="1" indent="-354013">
              <a:buFont typeface="Arial" charset="0"/>
              <a:buChar char="•"/>
            </a:pPr>
            <a:r>
              <a:rPr lang="id-ID" dirty="0">
                <a:latin typeface="Palatino Linotype" pitchFamily="18" charset="0"/>
              </a:rPr>
              <a:t>Area </a:t>
            </a:r>
            <a:r>
              <a:rPr lang="id-ID" i="1" dirty="0">
                <a:latin typeface="Palatino Linotype" pitchFamily="18" charset="0"/>
              </a:rPr>
              <a:t>hot spot</a:t>
            </a:r>
            <a:endParaRPr lang="id-ID" dirty="0">
              <a:latin typeface="Palatino Linotype" pitchFamily="18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id-ID" b="1" dirty="0" smtClean="0">
                <a:latin typeface="Palatino Linotype" pitchFamily="18" charset="0"/>
              </a:rPr>
              <a:t>MISI</a:t>
            </a:r>
            <a:endParaRPr lang="en-US" b="1" dirty="0" smtClean="0">
              <a:latin typeface="Palatino Linotype" pitchFamily="18" charset="0"/>
            </a:endParaRPr>
          </a:p>
        </p:txBody>
      </p:sp>
      <p:sp>
        <p:nvSpPr>
          <p:cNvPr id="12290" name="Content Placeholder 2"/>
          <p:cNvSpPr>
            <a:spLocks noGrp="1"/>
          </p:cNvSpPr>
          <p:nvPr>
            <p:ph idx="1"/>
          </p:nvPr>
        </p:nvSpPr>
        <p:spPr>
          <a:xfrm>
            <a:off x="331788" y="1570038"/>
            <a:ext cx="8229600" cy="4068762"/>
          </a:xfrm>
        </p:spPr>
        <p:txBody>
          <a:bodyPr>
            <a:normAutofit/>
          </a:bodyPr>
          <a:lstStyle/>
          <a:p>
            <a:r>
              <a:rPr lang="en-US" sz="3500" baseline="30000" dirty="0" err="1" smtClean="0">
                <a:latin typeface="Palatino Linotype" pitchFamily="18" charset="0"/>
              </a:rPr>
              <a:t>Menyelenggarakan</a:t>
            </a:r>
            <a:r>
              <a:rPr lang="en-US" sz="3500" baseline="30000" dirty="0" smtClean="0">
                <a:latin typeface="Palatino Linotype" pitchFamily="18" charset="0"/>
              </a:rPr>
              <a:t> program </a:t>
            </a:r>
            <a:r>
              <a:rPr lang="en-US" sz="3500" baseline="30000" dirty="0" err="1" smtClean="0">
                <a:latin typeface="Palatino Linotype" pitchFamily="18" charset="0"/>
              </a:rPr>
              <a:t>pendidikan</a:t>
            </a:r>
            <a:r>
              <a:rPr lang="en-US" sz="3500" baseline="30000" dirty="0" smtClean="0">
                <a:latin typeface="Palatino Linotype" pitchFamily="18" charset="0"/>
              </a:rPr>
              <a:t> </a:t>
            </a:r>
            <a:r>
              <a:rPr lang="en-US" sz="3500" baseline="30000" dirty="0" err="1" smtClean="0">
                <a:latin typeface="Palatino Linotype" pitchFamily="18" charset="0"/>
              </a:rPr>
              <a:t>dan</a:t>
            </a:r>
            <a:r>
              <a:rPr lang="en-US" sz="3500" baseline="30000" dirty="0" smtClean="0">
                <a:latin typeface="Palatino Linotype" pitchFamily="18" charset="0"/>
              </a:rPr>
              <a:t> </a:t>
            </a:r>
            <a:r>
              <a:rPr lang="en-US" sz="3500" baseline="30000" dirty="0" err="1" smtClean="0">
                <a:latin typeface="Palatino Linotype" pitchFamily="18" charset="0"/>
              </a:rPr>
              <a:t>proses</a:t>
            </a:r>
            <a:r>
              <a:rPr lang="en-US" sz="3500" baseline="30000" dirty="0" smtClean="0">
                <a:latin typeface="Palatino Linotype" pitchFamily="18" charset="0"/>
              </a:rPr>
              <a:t> </a:t>
            </a:r>
            <a:r>
              <a:rPr lang="en-US" sz="3500" baseline="30000" dirty="0" err="1" smtClean="0">
                <a:latin typeface="Palatino Linotype" pitchFamily="18" charset="0"/>
              </a:rPr>
              <a:t>pembelajaran</a:t>
            </a:r>
            <a:r>
              <a:rPr lang="en-US" sz="3500" baseline="30000" dirty="0" smtClean="0">
                <a:latin typeface="Palatino Linotype" pitchFamily="18" charset="0"/>
              </a:rPr>
              <a:t> </a:t>
            </a:r>
            <a:r>
              <a:rPr lang="en-US" sz="3500" baseline="30000" dirty="0" err="1" smtClean="0">
                <a:latin typeface="Palatino Linotype" pitchFamily="18" charset="0"/>
              </a:rPr>
              <a:t>untuk</a:t>
            </a:r>
            <a:r>
              <a:rPr lang="en-US" sz="3500" baseline="30000" dirty="0" smtClean="0">
                <a:latin typeface="Palatino Linotype" pitchFamily="18" charset="0"/>
              </a:rPr>
              <a:t>  </a:t>
            </a:r>
            <a:r>
              <a:rPr lang="en-US" sz="3500" baseline="30000" dirty="0" err="1" smtClean="0">
                <a:latin typeface="Palatino Linotype" pitchFamily="18" charset="0"/>
              </a:rPr>
              <a:t>menghasilkan</a:t>
            </a:r>
            <a:r>
              <a:rPr lang="en-US" sz="3500" baseline="30000" dirty="0" smtClean="0">
                <a:latin typeface="Palatino Linotype" pitchFamily="18" charset="0"/>
              </a:rPr>
              <a:t> </a:t>
            </a:r>
            <a:r>
              <a:rPr lang="en-US" sz="3500" baseline="30000" dirty="0" err="1" smtClean="0">
                <a:latin typeface="Palatino Linotype" pitchFamily="18" charset="0"/>
              </a:rPr>
              <a:t>lulusan</a:t>
            </a:r>
            <a:r>
              <a:rPr lang="en-US" sz="3500" baseline="30000" dirty="0" smtClean="0">
                <a:latin typeface="Palatino Linotype" pitchFamily="18" charset="0"/>
              </a:rPr>
              <a:t> yang  </a:t>
            </a:r>
            <a:r>
              <a:rPr lang="en-US" sz="3500" baseline="30000" dirty="0" err="1" smtClean="0">
                <a:latin typeface="Palatino Linotype" pitchFamily="18" charset="0"/>
              </a:rPr>
              <a:t>kompeten</a:t>
            </a:r>
            <a:r>
              <a:rPr lang="en-US" sz="3500" baseline="30000" dirty="0" smtClean="0">
                <a:latin typeface="Palatino Linotype" pitchFamily="18" charset="0"/>
              </a:rPr>
              <a:t>  </a:t>
            </a:r>
            <a:r>
              <a:rPr lang="en-US" sz="3500" baseline="30000" dirty="0" err="1" smtClean="0">
                <a:latin typeface="Palatino Linotype" pitchFamily="18" charset="0"/>
              </a:rPr>
              <a:t>dan</a:t>
            </a:r>
            <a:r>
              <a:rPr lang="en-US" sz="3500" baseline="30000" dirty="0" smtClean="0">
                <a:latin typeface="Palatino Linotype" pitchFamily="18" charset="0"/>
              </a:rPr>
              <a:t> </a:t>
            </a:r>
            <a:r>
              <a:rPr lang="en-US" sz="3500" baseline="30000" dirty="0" err="1" smtClean="0">
                <a:latin typeface="Palatino Linotype" pitchFamily="18" charset="0"/>
              </a:rPr>
              <a:t>mampu</a:t>
            </a:r>
            <a:r>
              <a:rPr lang="en-US" sz="3500" baseline="30000" dirty="0" smtClean="0">
                <a:latin typeface="Palatino Linotype" pitchFamily="18" charset="0"/>
              </a:rPr>
              <a:t> </a:t>
            </a:r>
            <a:r>
              <a:rPr lang="en-US" sz="3500" baseline="30000" dirty="0" err="1" smtClean="0">
                <a:latin typeface="Palatino Linotype" pitchFamily="18" charset="0"/>
              </a:rPr>
              <a:t>menjawab</a:t>
            </a:r>
            <a:r>
              <a:rPr lang="en-US" sz="3500" baseline="30000" dirty="0" smtClean="0">
                <a:latin typeface="Palatino Linotype" pitchFamily="18" charset="0"/>
              </a:rPr>
              <a:t> </a:t>
            </a:r>
            <a:r>
              <a:rPr lang="en-US" sz="3500" baseline="30000" dirty="0" err="1" smtClean="0">
                <a:latin typeface="Palatino Linotype" pitchFamily="18" charset="0"/>
              </a:rPr>
              <a:t>tantangan</a:t>
            </a:r>
            <a:r>
              <a:rPr lang="en-US" sz="3500" baseline="30000" dirty="0" smtClean="0">
                <a:latin typeface="Palatino Linotype" pitchFamily="18" charset="0"/>
              </a:rPr>
              <a:t> </a:t>
            </a:r>
            <a:r>
              <a:rPr lang="en-US" sz="3500" baseline="30000" dirty="0" err="1" smtClean="0">
                <a:latin typeface="Palatino Linotype" pitchFamily="18" charset="0"/>
              </a:rPr>
              <a:t>perubahan</a:t>
            </a:r>
            <a:r>
              <a:rPr lang="en-US" sz="3500" baseline="30000" dirty="0" smtClean="0">
                <a:latin typeface="Palatino Linotype" pitchFamily="18" charset="0"/>
              </a:rPr>
              <a:t> </a:t>
            </a:r>
            <a:r>
              <a:rPr lang="en-US" sz="3500" baseline="30000" dirty="0" err="1" smtClean="0">
                <a:latin typeface="Palatino Linotype" pitchFamily="18" charset="0"/>
              </a:rPr>
              <a:t>lingkungan</a:t>
            </a:r>
            <a:r>
              <a:rPr lang="en-US" sz="3500" baseline="30000" dirty="0" smtClean="0">
                <a:latin typeface="Palatino Linotype" pitchFamily="18" charset="0"/>
              </a:rPr>
              <a:t> </a:t>
            </a:r>
            <a:r>
              <a:rPr lang="en-US" sz="3500" baseline="30000" dirty="0" err="1" smtClean="0">
                <a:latin typeface="Palatino Linotype" pitchFamily="18" charset="0"/>
              </a:rPr>
              <a:t>ekonomi</a:t>
            </a:r>
            <a:r>
              <a:rPr lang="en-US" sz="3500" baseline="30000" dirty="0" smtClean="0">
                <a:latin typeface="Palatino Linotype" pitchFamily="18" charset="0"/>
              </a:rPr>
              <a:t>; </a:t>
            </a:r>
          </a:p>
          <a:p>
            <a:r>
              <a:rPr lang="en-US" sz="3500" baseline="30000" dirty="0" err="1" smtClean="0">
                <a:latin typeface="Palatino Linotype" pitchFamily="18" charset="0"/>
              </a:rPr>
              <a:t>Melaksanakan</a:t>
            </a:r>
            <a:r>
              <a:rPr lang="en-US" sz="3500" baseline="30000" dirty="0" smtClean="0">
                <a:latin typeface="Palatino Linotype" pitchFamily="18" charset="0"/>
              </a:rPr>
              <a:t> </a:t>
            </a:r>
            <a:r>
              <a:rPr lang="en-US" sz="3500" baseline="30000" dirty="0" err="1" smtClean="0">
                <a:latin typeface="Palatino Linotype" pitchFamily="18" charset="0"/>
              </a:rPr>
              <a:t>kegiatan</a:t>
            </a:r>
            <a:r>
              <a:rPr lang="en-US" sz="3500" baseline="30000" dirty="0" smtClean="0">
                <a:latin typeface="Palatino Linotype" pitchFamily="18" charset="0"/>
              </a:rPr>
              <a:t> </a:t>
            </a:r>
            <a:r>
              <a:rPr lang="en-US" sz="3500" baseline="30000" dirty="0" err="1" smtClean="0">
                <a:latin typeface="Palatino Linotype" pitchFamily="18" charset="0"/>
              </a:rPr>
              <a:t>penelitian</a:t>
            </a:r>
            <a:r>
              <a:rPr lang="en-US" sz="3500" baseline="30000" dirty="0" smtClean="0">
                <a:latin typeface="Palatino Linotype" pitchFamily="18" charset="0"/>
              </a:rPr>
              <a:t> </a:t>
            </a:r>
            <a:r>
              <a:rPr lang="en-US" sz="3500" baseline="30000" dirty="0" err="1" smtClean="0">
                <a:latin typeface="Palatino Linotype" pitchFamily="18" charset="0"/>
              </a:rPr>
              <a:t>dan</a:t>
            </a:r>
            <a:r>
              <a:rPr lang="en-US" sz="3500" baseline="30000" dirty="0" smtClean="0">
                <a:latin typeface="Palatino Linotype" pitchFamily="18" charset="0"/>
              </a:rPr>
              <a:t> </a:t>
            </a:r>
            <a:r>
              <a:rPr lang="en-US" sz="3500" baseline="30000" dirty="0" err="1" smtClean="0">
                <a:latin typeface="Palatino Linotype" pitchFamily="18" charset="0"/>
              </a:rPr>
              <a:t>pengembangan</a:t>
            </a:r>
            <a:r>
              <a:rPr lang="en-US" sz="3500" baseline="30000" dirty="0" smtClean="0">
                <a:latin typeface="Palatino Linotype" pitchFamily="18" charset="0"/>
              </a:rPr>
              <a:t> </a:t>
            </a:r>
            <a:r>
              <a:rPr lang="en-US" sz="3500" baseline="30000" dirty="0" err="1" smtClean="0">
                <a:latin typeface="Palatino Linotype" pitchFamily="18" charset="0"/>
              </a:rPr>
              <a:t>di</a:t>
            </a:r>
            <a:r>
              <a:rPr lang="en-US" sz="3500" baseline="30000" dirty="0" smtClean="0">
                <a:latin typeface="Palatino Linotype" pitchFamily="18" charset="0"/>
              </a:rPr>
              <a:t> </a:t>
            </a:r>
            <a:r>
              <a:rPr lang="en-US" sz="3500" baseline="30000" dirty="0" err="1" smtClean="0">
                <a:latin typeface="Palatino Linotype" pitchFamily="18" charset="0"/>
              </a:rPr>
              <a:t>bidang</a:t>
            </a:r>
            <a:r>
              <a:rPr lang="en-US" sz="3500" baseline="30000" dirty="0" smtClean="0">
                <a:latin typeface="Palatino Linotype" pitchFamily="18" charset="0"/>
              </a:rPr>
              <a:t> </a:t>
            </a:r>
            <a:r>
              <a:rPr lang="en-US" sz="3500" baseline="30000" dirty="0" err="1" smtClean="0">
                <a:latin typeface="Palatino Linotype" pitchFamily="18" charset="0"/>
              </a:rPr>
              <a:t>ekonomi</a:t>
            </a:r>
            <a:r>
              <a:rPr lang="en-US" sz="3500" baseline="30000" dirty="0" smtClean="0">
                <a:latin typeface="Palatino Linotype" pitchFamily="18" charset="0"/>
              </a:rPr>
              <a:t> </a:t>
            </a:r>
            <a:r>
              <a:rPr lang="en-US" sz="3500" baseline="30000" dirty="0" err="1" smtClean="0">
                <a:latin typeface="Palatino Linotype" pitchFamily="18" charset="0"/>
              </a:rPr>
              <a:t>dengan</a:t>
            </a:r>
            <a:r>
              <a:rPr lang="en-US" sz="3500" baseline="30000" dirty="0" smtClean="0">
                <a:latin typeface="Palatino Linotype" pitchFamily="18" charset="0"/>
              </a:rPr>
              <a:t> </a:t>
            </a:r>
            <a:r>
              <a:rPr lang="en-US" sz="3500" baseline="30000" dirty="0" err="1" smtClean="0">
                <a:latin typeface="Palatino Linotype" pitchFamily="18" charset="0"/>
              </a:rPr>
              <a:t>pendekatan</a:t>
            </a:r>
            <a:r>
              <a:rPr lang="en-US" sz="3500" baseline="30000" dirty="0" smtClean="0">
                <a:latin typeface="Palatino Linotype" pitchFamily="18" charset="0"/>
              </a:rPr>
              <a:t> </a:t>
            </a:r>
            <a:r>
              <a:rPr lang="en-US" sz="3500" baseline="30000" dirty="0" err="1" smtClean="0">
                <a:latin typeface="Palatino Linotype" pitchFamily="18" charset="0"/>
              </a:rPr>
              <a:t>komprehensif</a:t>
            </a:r>
            <a:r>
              <a:rPr lang="en-US" sz="3500" baseline="30000" dirty="0" smtClean="0">
                <a:latin typeface="Palatino Linotype" pitchFamily="18" charset="0"/>
              </a:rPr>
              <a:t>, </a:t>
            </a:r>
            <a:r>
              <a:rPr lang="en-US" sz="3500" baseline="30000" dirty="0" err="1" smtClean="0">
                <a:latin typeface="Palatino Linotype" pitchFamily="18" charset="0"/>
              </a:rPr>
              <a:t>kritis</a:t>
            </a:r>
            <a:r>
              <a:rPr lang="en-US" sz="3500" baseline="30000" dirty="0" smtClean="0">
                <a:latin typeface="Palatino Linotype" pitchFamily="18" charset="0"/>
              </a:rPr>
              <a:t>, </a:t>
            </a:r>
            <a:r>
              <a:rPr lang="en-US" sz="3500" baseline="30000" dirty="0" err="1" smtClean="0">
                <a:latin typeface="Palatino Linotype" pitchFamily="18" charset="0"/>
              </a:rPr>
              <a:t>inovatif</a:t>
            </a:r>
            <a:r>
              <a:rPr lang="en-US" sz="3500" baseline="30000" dirty="0" smtClean="0">
                <a:latin typeface="Palatino Linotype" pitchFamily="18" charset="0"/>
              </a:rPr>
              <a:t>  </a:t>
            </a:r>
            <a:r>
              <a:rPr lang="en-US" sz="3500" baseline="30000" dirty="0" err="1" smtClean="0">
                <a:latin typeface="Palatino Linotype" pitchFamily="18" charset="0"/>
              </a:rPr>
              <a:t>bagi</a:t>
            </a:r>
            <a:r>
              <a:rPr lang="en-US" sz="3500" baseline="30000" dirty="0" smtClean="0">
                <a:latin typeface="Palatino Linotype" pitchFamily="18" charset="0"/>
              </a:rPr>
              <a:t> </a:t>
            </a:r>
            <a:r>
              <a:rPr lang="en-US" sz="3500" baseline="30000" dirty="0" err="1" smtClean="0">
                <a:latin typeface="Palatino Linotype" pitchFamily="18" charset="0"/>
              </a:rPr>
              <a:t>kemajuan</a:t>
            </a:r>
            <a:r>
              <a:rPr lang="en-US" sz="3500" baseline="30000" dirty="0" smtClean="0">
                <a:latin typeface="Palatino Linotype" pitchFamily="18" charset="0"/>
              </a:rPr>
              <a:t> </a:t>
            </a:r>
            <a:r>
              <a:rPr lang="en-US" sz="3500" baseline="30000" dirty="0" err="1" smtClean="0">
                <a:latin typeface="Palatino Linotype" pitchFamily="18" charset="0"/>
              </a:rPr>
              <a:t>ilmu</a:t>
            </a:r>
            <a:r>
              <a:rPr lang="en-US" sz="3500" baseline="30000" dirty="0" smtClean="0">
                <a:latin typeface="Palatino Linotype" pitchFamily="18" charset="0"/>
              </a:rPr>
              <a:t> </a:t>
            </a:r>
            <a:r>
              <a:rPr lang="en-US" sz="3500" baseline="30000" dirty="0" err="1" smtClean="0">
                <a:latin typeface="Palatino Linotype" pitchFamily="18" charset="0"/>
              </a:rPr>
              <a:t>dan</a:t>
            </a:r>
            <a:r>
              <a:rPr lang="en-US" sz="3500" baseline="30000" dirty="0" smtClean="0">
                <a:latin typeface="Palatino Linotype" pitchFamily="18" charset="0"/>
              </a:rPr>
              <a:t> </a:t>
            </a:r>
            <a:r>
              <a:rPr lang="en-US" sz="3500" baseline="30000" dirty="0" err="1" smtClean="0">
                <a:latin typeface="Palatino Linotype" pitchFamily="18" charset="0"/>
              </a:rPr>
              <a:t>kesejahteraan</a:t>
            </a:r>
            <a:r>
              <a:rPr lang="en-US" sz="3500" baseline="30000" dirty="0" smtClean="0">
                <a:latin typeface="Palatino Linotype" pitchFamily="18" charset="0"/>
              </a:rPr>
              <a:t> </a:t>
            </a:r>
            <a:r>
              <a:rPr lang="en-US" sz="3500" baseline="30000" dirty="0" err="1" smtClean="0">
                <a:latin typeface="Palatino Linotype" pitchFamily="18" charset="0"/>
              </a:rPr>
              <a:t>masyarakat</a:t>
            </a:r>
            <a:r>
              <a:rPr lang="en-US" sz="3500" baseline="30000" dirty="0" smtClean="0">
                <a:latin typeface="Palatino Linotype" pitchFamily="18" charset="0"/>
              </a:rPr>
              <a:t>; </a:t>
            </a:r>
          </a:p>
          <a:p>
            <a:r>
              <a:rPr lang="en-US" sz="3500" baseline="30000" dirty="0" err="1" smtClean="0">
                <a:latin typeface="Palatino Linotype" pitchFamily="18" charset="0"/>
              </a:rPr>
              <a:t>Menyebarluaskan</a:t>
            </a:r>
            <a:r>
              <a:rPr lang="en-US" sz="3500" baseline="30000" dirty="0" smtClean="0">
                <a:latin typeface="Palatino Linotype" pitchFamily="18" charset="0"/>
              </a:rPr>
              <a:t> IPTEK </a:t>
            </a:r>
            <a:r>
              <a:rPr lang="en-US" sz="3500" baseline="30000" dirty="0" err="1" smtClean="0">
                <a:latin typeface="Palatino Linotype" pitchFamily="18" charset="0"/>
              </a:rPr>
              <a:t>bidang</a:t>
            </a:r>
            <a:r>
              <a:rPr lang="en-US" sz="3500" baseline="30000" dirty="0" smtClean="0">
                <a:latin typeface="Palatino Linotype" pitchFamily="18" charset="0"/>
              </a:rPr>
              <a:t> </a:t>
            </a:r>
            <a:r>
              <a:rPr lang="en-US" sz="3500" baseline="30000" dirty="0" err="1" smtClean="0">
                <a:latin typeface="Palatino Linotype" pitchFamily="18" charset="0"/>
              </a:rPr>
              <a:t>ekonomi</a:t>
            </a:r>
            <a:r>
              <a:rPr lang="en-US" sz="3500" baseline="30000" dirty="0" smtClean="0">
                <a:latin typeface="Palatino Linotype" pitchFamily="18" charset="0"/>
              </a:rPr>
              <a:t> </a:t>
            </a:r>
            <a:r>
              <a:rPr lang="en-US" sz="3500" baseline="30000" dirty="0" err="1" smtClean="0">
                <a:latin typeface="Palatino Linotype" pitchFamily="18" charset="0"/>
              </a:rPr>
              <a:t>melalui</a:t>
            </a:r>
            <a:r>
              <a:rPr lang="en-US" sz="3500" baseline="30000" dirty="0" smtClean="0">
                <a:latin typeface="Palatino Linotype" pitchFamily="18" charset="0"/>
              </a:rPr>
              <a:t> </a:t>
            </a:r>
            <a:r>
              <a:rPr lang="en-US" sz="3500" baseline="30000" dirty="0" err="1" smtClean="0">
                <a:latin typeface="Palatino Linotype" pitchFamily="18" charset="0"/>
              </a:rPr>
              <a:t>berbagai</a:t>
            </a:r>
            <a:r>
              <a:rPr lang="en-US" sz="3500" baseline="30000" dirty="0" smtClean="0">
                <a:latin typeface="Palatino Linotype" pitchFamily="18" charset="0"/>
              </a:rPr>
              <a:t> </a:t>
            </a:r>
            <a:r>
              <a:rPr lang="en-US" sz="3500" baseline="30000" dirty="0" err="1" smtClean="0">
                <a:latin typeface="Palatino Linotype" pitchFamily="18" charset="0"/>
              </a:rPr>
              <a:t>bentuk</a:t>
            </a:r>
            <a:r>
              <a:rPr lang="en-US" sz="3500" baseline="30000" dirty="0" smtClean="0">
                <a:latin typeface="Palatino Linotype" pitchFamily="18" charset="0"/>
              </a:rPr>
              <a:t> </a:t>
            </a:r>
            <a:r>
              <a:rPr lang="en-US" sz="3500" baseline="30000" dirty="0" err="1" smtClean="0">
                <a:latin typeface="Palatino Linotype" pitchFamily="18" charset="0"/>
              </a:rPr>
              <a:t>kegiatan</a:t>
            </a:r>
            <a:r>
              <a:rPr lang="en-US" sz="3500" baseline="30000" dirty="0" smtClean="0">
                <a:latin typeface="Palatino Linotype" pitchFamily="18" charset="0"/>
              </a:rPr>
              <a:t> </a:t>
            </a:r>
            <a:r>
              <a:rPr lang="en-US" sz="3500" baseline="30000" dirty="0" err="1" smtClean="0">
                <a:latin typeface="Palatino Linotype" pitchFamily="18" charset="0"/>
              </a:rPr>
              <a:t>ilmiah</a:t>
            </a:r>
            <a:r>
              <a:rPr lang="en-US" sz="3500" baseline="30000" dirty="0" smtClean="0">
                <a:latin typeface="Palatino Linotype" pitchFamily="18" charset="0"/>
              </a:rPr>
              <a:t> </a:t>
            </a:r>
            <a:r>
              <a:rPr lang="en-US" sz="3500" baseline="30000" dirty="0" err="1" smtClean="0">
                <a:latin typeface="Palatino Linotype" pitchFamily="18" charset="0"/>
              </a:rPr>
              <a:t>dan</a:t>
            </a:r>
            <a:r>
              <a:rPr lang="en-US" sz="3500" baseline="30000" dirty="0" smtClean="0">
                <a:latin typeface="Palatino Linotype" pitchFamily="18" charset="0"/>
              </a:rPr>
              <a:t> </a:t>
            </a:r>
            <a:r>
              <a:rPr lang="en-US" sz="3500" baseline="30000" dirty="0" err="1" smtClean="0">
                <a:latin typeface="Palatino Linotype" pitchFamily="18" charset="0"/>
              </a:rPr>
              <a:t>kemasyarakatan</a:t>
            </a:r>
            <a:r>
              <a:rPr lang="en-US" sz="3500" baseline="30000" dirty="0" smtClean="0">
                <a:latin typeface="Palatino Linotype" pitchFamily="18" charset="0"/>
              </a:rPr>
              <a:t>.</a:t>
            </a:r>
          </a:p>
          <a:p>
            <a:endParaRPr lang="id-ID" sz="2800" dirty="0" smtClean="0">
              <a:latin typeface="Palatino Linotype" pitchFamily="18" charset="0"/>
            </a:endParaRPr>
          </a:p>
        </p:txBody>
      </p:sp>
      <p:sp>
        <p:nvSpPr>
          <p:cNvPr id="12291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fld id="{F77F1411-18E2-4B10-BDEC-2AE638C99A88}" type="slidenum">
              <a:rPr lang="en-US" smtClean="0"/>
              <a:pPr/>
              <a:t>3</a:t>
            </a:fld>
            <a:endParaRPr 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id-ID" b="1" dirty="0">
                <a:solidFill>
                  <a:schemeClr val="tx1"/>
                </a:solidFill>
                <a:latin typeface="Palatino Linotype" pitchFamily="18" charset="0"/>
              </a:rPr>
              <a:t>Lembaga Penelitian</a:t>
            </a:r>
          </a:p>
        </p:txBody>
      </p:sp>
      <p:sp>
        <p:nvSpPr>
          <p:cNvPr id="18434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fld id="{7CAD6743-ACA5-49D6-8EF1-E00634F0CB14}" type="slidenum">
              <a:rPr lang="en-US" smtClean="0"/>
              <a:pPr/>
              <a:t>30</a:t>
            </a:fld>
            <a:endParaRPr lang="en-US" smtClean="0"/>
          </a:p>
        </p:txBody>
      </p:sp>
      <p:sp>
        <p:nvSpPr>
          <p:cNvPr id="18437" name="TextBox 9"/>
          <p:cNvSpPr txBox="1">
            <a:spLocks noChangeArrowheads="1"/>
          </p:cNvSpPr>
          <p:nvPr/>
        </p:nvSpPr>
        <p:spPr bwMode="auto">
          <a:xfrm>
            <a:off x="304801" y="1779588"/>
            <a:ext cx="8553450" cy="2893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457200" indent="-457200">
              <a:buFont typeface="Lucida Sans Unicode" pitchFamily="34" charset="0"/>
              <a:buAutoNum type="arabicPeriod"/>
            </a:pPr>
            <a:r>
              <a:rPr lang="id-ID" sz="2600" dirty="0">
                <a:latin typeface="Palatino Linotype" pitchFamily="18" charset="0"/>
              </a:rPr>
              <a:t>Pusat </a:t>
            </a:r>
            <a:r>
              <a:rPr lang="id-ID" sz="2600" dirty="0" smtClean="0">
                <a:latin typeface="Palatino Linotype" pitchFamily="18" charset="0"/>
              </a:rPr>
              <a:t>Peng</a:t>
            </a:r>
            <a:r>
              <a:rPr lang="en-US" sz="2600" dirty="0" err="1" smtClean="0">
                <a:latin typeface="Palatino Linotype" pitchFamily="18" charset="0"/>
              </a:rPr>
              <a:t>kajian</a:t>
            </a:r>
            <a:r>
              <a:rPr lang="en-US" sz="2600" dirty="0" smtClean="0">
                <a:latin typeface="Palatino Linotype" pitchFamily="18" charset="0"/>
              </a:rPr>
              <a:t> </a:t>
            </a:r>
            <a:r>
              <a:rPr lang="en-US" sz="2600" dirty="0" err="1" smtClean="0">
                <a:latin typeface="Palatino Linotype" pitchFamily="18" charset="0"/>
              </a:rPr>
              <a:t>dan</a:t>
            </a:r>
            <a:r>
              <a:rPr lang="id-ID" sz="2600" dirty="0" smtClean="0">
                <a:latin typeface="Palatino Linotype" pitchFamily="18" charset="0"/>
              </a:rPr>
              <a:t> </a:t>
            </a:r>
            <a:r>
              <a:rPr lang="id-ID" sz="2600" dirty="0">
                <a:latin typeface="Palatino Linotype" pitchFamily="18" charset="0"/>
              </a:rPr>
              <a:t>Kebijakan </a:t>
            </a:r>
            <a:r>
              <a:rPr lang="id-ID" sz="2600" dirty="0" smtClean="0">
                <a:latin typeface="Palatino Linotype" pitchFamily="18" charset="0"/>
              </a:rPr>
              <a:t>Ekonomi</a:t>
            </a:r>
            <a:r>
              <a:rPr lang="en-US" sz="2600" dirty="0" smtClean="0">
                <a:latin typeface="Palatino Linotype" pitchFamily="18" charset="0"/>
              </a:rPr>
              <a:t> (PPKE)</a:t>
            </a:r>
            <a:endParaRPr lang="id-ID" sz="2600" dirty="0">
              <a:latin typeface="Palatino Linotype" pitchFamily="18" charset="0"/>
            </a:endParaRPr>
          </a:p>
          <a:p>
            <a:pPr marL="457200" indent="-457200">
              <a:buFont typeface="Lucida Sans Unicode" pitchFamily="34" charset="0"/>
              <a:buAutoNum type="arabicPeriod"/>
            </a:pPr>
            <a:r>
              <a:rPr lang="id-ID" sz="2600" dirty="0">
                <a:latin typeface="Palatino Linotype" pitchFamily="18" charset="0"/>
              </a:rPr>
              <a:t>Pusat Kajian Dinamika Sistem Pembangunan (PKDSP</a:t>
            </a:r>
            <a:r>
              <a:rPr lang="id-ID" sz="2600" dirty="0" smtClean="0">
                <a:latin typeface="Palatino Linotype" pitchFamily="18" charset="0"/>
              </a:rPr>
              <a:t>)</a:t>
            </a:r>
            <a:endParaRPr lang="en-US" sz="2600" dirty="0" smtClean="0">
              <a:latin typeface="Palatino Linotype" pitchFamily="18" charset="0"/>
            </a:endParaRPr>
          </a:p>
          <a:p>
            <a:pPr marL="457200" indent="-457200">
              <a:buFont typeface="Lucida Sans Unicode" pitchFamily="34" charset="0"/>
              <a:buAutoNum type="arabicPeriod"/>
            </a:pPr>
            <a:r>
              <a:rPr lang="en-US" sz="2600" dirty="0" err="1" smtClean="0">
                <a:latin typeface="Palatino Linotype" pitchFamily="18" charset="0"/>
              </a:rPr>
              <a:t>Pusat</a:t>
            </a:r>
            <a:r>
              <a:rPr lang="en-US" sz="2600" dirty="0" smtClean="0">
                <a:latin typeface="Palatino Linotype" pitchFamily="18" charset="0"/>
              </a:rPr>
              <a:t> </a:t>
            </a:r>
            <a:r>
              <a:rPr lang="en-US" sz="2600" dirty="0" err="1" smtClean="0">
                <a:latin typeface="Palatino Linotype" pitchFamily="18" charset="0"/>
              </a:rPr>
              <a:t>Kajian</a:t>
            </a:r>
            <a:r>
              <a:rPr lang="en-US" sz="2600" dirty="0" smtClean="0">
                <a:latin typeface="Palatino Linotype" pitchFamily="18" charset="0"/>
              </a:rPr>
              <a:t> </a:t>
            </a:r>
            <a:r>
              <a:rPr lang="en-US" sz="2600" dirty="0" err="1" smtClean="0">
                <a:latin typeface="Palatino Linotype" pitchFamily="18" charset="0"/>
              </a:rPr>
              <a:t>Ekonomi</a:t>
            </a:r>
            <a:r>
              <a:rPr lang="en-US" sz="2600" dirty="0" smtClean="0">
                <a:latin typeface="Palatino Linotype" pitchFamily="18" charset="0"/>
              </a:rPr>
              <a:t> </a:t>
            </a:r>
            <a:r>
              <a:rPr lang="en-US" sz="2600" dirty="0" err="1" smtClean="0">
                <a:latin typeface="Palatino Linotype" pitchFamily="18" charset="0"/>
              </a:rPr>
              <a:t>Kerakyatan</a:t>
            </a:r>
            <a:r>
              <a:rPr lang="en-US" sz="2600" dirty="0" smtClean="0">
                <a:latin typeface="Palatino Linotype" pitchFamily="18" charset="0"/>
              </a:rPr>
              <a:t> (PKEK)</a:t>
            </a:r>
          </a:p>
          <a:p>
            <a:pPr marL="457200" indent="-457200">
              <a:buFont typeface="Lucida Sans Unicode" pitchFamily="34" charset="0"/>
              <a:buAutoNum type="arabicPeriod"/>
            </a:pPr>
            <a:r>
              <a:rPr lang="en-US" sz="2600" dirty="0" err="1" smtClean="0">
                <a:latin typeface="Palatino Linotype" pitchFamily="18" charset="0"/>
              </a:rPr>
              <a:t>Pusat</a:t>
            </a:r>
            <a:r>
              <a:rPr lang="en-US" sz="2600" dirty="0" smtClean="0">
                <a:latin typeface="Palatino Linotype" pitchFamily="18" charset="0"/>
              </a:rPr>
              <a:t> </a:t>
            </a:r>
            <a:r>
              <a:rPr lang="en-US" sz="2600" dirty="0" err="1" smtClean="0">
                <a:latin typeface="Palatino Linotype" pitchFamily="18" charset="0"/>
              </a:rPr>
              <a:t>Kajian</a:t>
            </a:r>
            <a:r>
              <a:rPr lang="en-US" sz="2600" dirty="0" smtClean="0">
                <a:latin typeface="Palatino Linotype" pitchFamily="18" charset="0"/>
              </a:rPr>
              <a:t> </a:t>
            </a:r>
            <a:r>
              <a:rPr lang="en-US" sz="2600" dirty="0" err="1" smtClean="0">
                <a:latin typeface="Palatino Linotype" pitchFamily="18" charset="0"/>
              </a:rPr>
              <a:t>Keuangan</a:t>
            </a:r>
            <a:r>
              <a:rPr lang="en-US" sz="2600" dirty="0" smtClean="0">
                <a:latin typeface="Palatino Linotype" pitchFamily="18" charset="0"/>
              </a:rPr>
              <a:t> Negara </a:t>
            </a:r>
            <a:r>
              <a:rPr lang="en-US" sz="2600" dirty="0" err="1" smtClean="0">
                <a:latin typeface="Palatino Linotype" pitchFamily="18" charset="0"/>
              </a:rPr>
              <a:t>dan</a:t>
            </a:r>
            <a:r>
              <a:rPr lang="en-US" sz="2600" dirty="0" smtClean="0">
                <a:latin typeface="Palatino Linotype" pitchFamily="18" charset="0"/>
              </a:rPr>
              <a:t> Daerah (PK2ND)</a:t>
            </a:r>
            <a:endParaRPr lang="id-ID" sz="2600" dirty="0">
              <a:latin typeface="Palatino Linotype" pitchFamily="18" charset="0"/>
            </a:endParaRPr>
          </a:p>
          <a:p>
            <a:pPr marL="457200" indent="-457200">
              <a:buFont typeface="Lucida Sans Unicode" pitchFamily="34" charset="0"/>
              <a:buAutoNum type="arabicPeriod"/>
            </a:pPr>
            <a:r>
              <a:rPr lang="id-ID" sz="2600" dirty="0">
                <a:latin typeface="Palatino Linotype" pitchFamily="18" charset="0"/>
              </a:rPr>
              <a:t>Lembaga Studi Mahasiswa</a:t>
            </a:r>
          </a:p>
          <a:p>
            <a:pPr marL="457200" indent="-457200">
              <a:buFont typeface="Lucida Sans Unicode" pitchFamily="34" charset="0"/>
              <a:buAutoNum type="arabicPeriod"/>
            </a:pPr>
            <a:r>
              <a:rPr lang="id-ID" sz="2600" i="1" dirty="0">
                <a:latin typeface="Palatino Linotype" pitchFamily="18" charset="0"/>
              </a:rPr>
              <a:t>Center for Participatory Planning</a:t>
            </a:r>
            <a:endParaRPr lang="id-ID" sz="2600" dirty="0">
              <a:latin typeface="Palatino Linotype" pitchFamily="18" charset="0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Palatino Linotype" pitchFamily="18" charset="0"/>
              </a:rPr>
              <a:t>Pencapaian</a:t>
            </a:r>
            <a:endParaRPr lang="en-US" dirty="0">
              <a:latin typeface="Palatino Linotype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Terakreditasi</a:t>
            </a:r>
            <a:r>
              <a:rPr lang="en-US" dirty="0" smtClean="0"/>
              <a:t> BAN-PT: </a:t>
            </a:r>
            <a:r>
              <a:rPr lang="en-US" dirty="0" err="1" smtClean="0"/>
              <a:t>Akreditasi</a:t>
            </a:r>
            <a:r>
              <a:rPr lang="en-US" dirty="0" smtClean="0"/>
              <a:t> A</a:t>
            </a:r>
          </a:p>
          <a:p>
            <a:r>
              <a:rPr lang="en-US" dirty="0" err="1" smtClean="0"/>
              <a:t>Proses</a:t>
            </a:r>
            <a:r>
              <a:rPr lang="en-US" dirty="0" smtClean="0"/>
              <a:t> </a:t>
            </a:r>
            <a:r>
              <a:rPr lang="en-US" dirty="0" err="1" smtClean="0"/>
              <a:t>tahap</a:t>
            </a:r>
            <a:r>
              <a:rPr lang="en-US" dirty="0" smtClean="0"/>
              <a:t> </a:t>
            </a:r>
            <a:r>
              <a:rPr lang="en-US" dirty="0" err="1" smtClean="0"/>
              <a:t>akhir</a:t>
            </a:r>
            <a:r>
              <a:rPr lang="en-US" dirty="0" smtClean="0"/>
              <a:t> </a:t>
            </a:r>
            <a:r>
              <a:rPr lang="en-US" dirty="0" err="1" smtClean="0"/>
              <a:t>Akreditasi</a:t>
            </a:r>
            <a:r>
              <a:rPr lang="en-US" dirty="0" smtClean="0"/>
              <a:t> </a:t>
            </a:r>
            <a:r>
              <a:rPr lang="en-US" dirty="0" err="1" smtClean="0"/>
              <a:t>Internasional</a:t>
            </a:r>
            <a:r>
              <a:rPr lang="en-US" dirty="0" smtClean="0"/>
              <a:t> ABEST21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1036E31-7F93-40A9-8950-291AB181BB30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7603" y="3634777"/>
            <a:ext cx="8820000" cy="3089272"/>
          </a:xfrm>
          <a:prstGeom prst="rect">
            <a:avLst/>
          </a:prstGeom>
        </p:spPr>
      </p:pic>
      <p:pic>
        <p:nvPicPr>
          <p:cNvPr id="6" name="Picture 5" descr="logo_abest21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48200" y="304800"/>
            <a:ext cx="896114" cy="893066"/>
          </a:xfrm>
          <a:prstGeom prst="rect">
            <a:avLst/>
          </a:prstGeom>
        </p:spPr>
      </p:pic>
      <p:pic>
        <p:nvPicPr>
          <p:cNvPr id="7" name="Picture 6" descr="logo_feb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505200" y="304800"/>
            <a:ext cx="883922" cy="89611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752600" y="2743200"/>
            <a:ext cx="5486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4800" b="1" smtClean="0">
                <a:latin typeface="Palatino Linotype" pitchFamily="18" charset="0"/>
                <a:cs typeface="Arial" pitchFamily="34" charset="0"/>
              </a:rPr>
              <a:t>Tanya Jawab</a:t>
            </a:r>
            <a:endParaRPr lang="id-ID" sz="4800" b="1" dirty="0">
              <a:latin typeface="Palatino Linotype" pitchFamily="18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id-ID" b="1" dirty="0" smtClean="0">
                <a:latin typeface="Palatino Linotype" pitchFamily="18" charset="0"/>
              </a:rPr>
              <a:t>TUJUAN</a:t>
            </a:r>
            <a:endParaRPr lang="en-US" b="1" dirty="0" smtClean="0">
              <a:latin typeface="Palatino Linotype" pitchFamily="18" charset="0"/>
            </a:endParaRPr>
          </a:p>
        </p:txBody>
      </p:sp>
      <p:sp>
        <p:nvSpPr>
          <p:cNvPr id="12290" name="Content Placeholder 2"/>
          <p:cNvSpPr>
            <a:spLocks noGrp="1"/>
          </p:cNvSpPr>
          <p:nvPr>
            <p:ph idx="1"/>
          </p:nvPr>
        </p:nvSpPr>
        <p:spPr>
          <a:xfrm>
            <a:off x="331788" y="1570038"/>
            <a:ext cx="8229600" cy="4602162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3500" baseline="30000" dirty="0" err="1" smtClean="0">
                <a:latin typeface="Palatino Linotype" pitchFamily="18" charset="0"/>
              </a:rPr>
              <a:t>Menghasilkan</a:t>
            </a:r>
            <a:r>
              <a:rPr lang="en-US" sz="3500" baseline="30000" dirty="0" smtClean="0">
                <a:latin typeface="Palatino Linotype" pitchFamily="18" charset="0"/>
              </a:rPr>
              <a:t> </a:t>
            </a:r>
            <a:r>
              <a:rPr lang="en-US" sz="3500" baseline="30000" dirty="0" err="1" smtClean="0">
                <a:latin typeface="Palatino Linotype" pitchFamily="18" charset="0"/>
              </a:rPr>
              <a:t>lulusan</a:t>
            </a:r>
            <a:r>
              <a:rPr lang="en-US" sz="3500" baseline="30000" dirty="0" smtClean="0">
                <a:latin typeface="Palatino Linotype" pitchFamily="18" charset="0"/>
              </a:rPr>
              <a:t> yang </a:t>
            </a:r>
            <a:r>
              <a:rPr lang="en-US" sz="3500" baseline="30000" dirty="0" err="1" smtClean="0">
                <a:latin typeface="Palatino Linotype" pitchFamily="18" charset="0"/>
              </a:rPr>
              <a:t>mampu</a:t>
            </a:r>
            <a:r>
              <a:rPr lang="en-US" sz="3500" baseline="30000" dirty="0" smtClean="0">
                <a:latin typeface="Palatino Linotype" pitchFamily="18" charset="0"/>
              </a:rPr>
              <a:t> :</a:t>
            </a:r>
          </a:p>
          <a:p>
            <a:r>
              <a:rPr lang="en-US" sz="3500" baseline="30000" dirty="0" err="1" smtClean="0">
                <a:latin typeface="Palatino Linotype" pitchFamily="18" charset="0"/>
              </a:rPr>
              <a:t>Mengembangkan</a:t>
            </a:r>
            <a:r>
              <a:rPr lang="en-US" sz="3500" baseline="30000" dirty="0" smtClean="0">
                <a:latin typeface="Palatino Linotype" pitchFamily="18" charset="0"/>
              </a:rPr>
              <a:t> </a:t>
            </a:r>
            <a:r>
              <a:rPr lang="en-US" sz="3500" baseline="30000" dirty="0" err="1" smtClean="0">
                <a:latin typeface="Palatino Linotype" pitchFamily="18" charset="0"/>
              </a:rPr>
              <a:t>keilmuan</a:t>
            </a:r>
            <a:r>
              <a:rPr lang="en-US" sz="3500" baseline="30000" dirty="0" smtClean="0">
                <a:latin typeface="Palatino Linotype" pitchFamily="18" charset="0"/>
              </a:rPr>
              <a:t>, </a:t>
            </a:r>
            <a:r>
              <a:rPr lang="en-US" sz="3500" baseline="30000" dirty="0" err="1" smtClean="0">
                <a:latin typeface="Palatino Linotype" pitchFamily="18" charset="0"/>
              </a:rPr>
              <a:t>memiliki</a:t>
            </a:r>
            <a:r>
              <a:rPr lang="en-US" sz="3500" baseline="30000" dirty="0" smtClean="0">
                <a:latin typeface="Palatino Linotype" pitchFamily="18" charset="0"/>
              </a:rPr>
              <a:t> </a:t>
            </a:r>
            <a:r>
              <a:rPr lang="en-US" sz="3500" baseline="30000" dirty="0" err="1" smtClean="0">
                <a:latin typeface="Palatino Linotype" pitchFamily="18" charset="0"/>
              </a:rPr>
              <a:t>komitmen</a:t>
            </a:r>
            <a:r>
              <a:rPr lang="en-US" sz="3500" baseline="30000" dirty="0" smtClean="0">
                <a:latin typeface="Palatino Linotype" pitchFamily="18" charset="0"/>
              </a:rPr>
              <a:t> </a:t>
            </a:r>
            <a:r>
              <a:rPr lang="en-US" sz="3500" baseline="30000" dirty="0" err="1" smtClean="0">
                <a:latin typeface="Palatino Linotype" pitchFamily="18" charset="0"/>
              </a:rPr>
              <a:t>ilmiah</a:t>
            </a:r>
            <a:r>
              <a:rPr lang="en-US" sz="3500" baseline="30000" dirty="0" smtClean="0">
                <a:latin typeface="Palatino Linotype" pitchFamily="18" charset="0"/>
              </a:rPr>
              <a:t> yang </a:t>
            </a:r>
            <a:r>
              <a:rPr lang="en-US" sz="3500" baseline="30000" dirty="0" err="1" smtClean="0">
                <a:latin typeface="Palatino Linotype" pitchFamily="18" charset="0"/>
              </a:rPr>
              <a:t>tinggi</a:t>
            </a:r>
            <a:r>
              <a:rPr lang="en-US" sz="3500" baseline="30000" dirty="0" smtClean="0">
                <a:latin typeface="Palatino Linotype" pitchFamily="18" charset="0"/>
              </a:rPr>
              <a:t>, </a:t>
            </a:r>
            <a:r>
              <a:rPr lang="en-US" sz="3500" baseline="30000" dirty="0" err="1" smtClean="0">
                <a:latin typeface="Palatino Linotype" pitchFamily="18" charset="0"/>
              </a:rPr>
              <a:t>kepribadian</a:t>
            </a:r>
            <a:r>
              <a:rPr lang="en-US" sz="3500" baseline="30000" dirty="0" smtClean="0">
                <a:latin typeface="Palatino Linotype" pitchFamily="18" charset="0"/>
              </a:rPr>
              <a:t> yang </a:t>
            </a:r>
            <a:r>
              <a:rPr lang="en-US" sz="3500" baseline="30000" dirty="0" err="1" smtClean="0">
                <a:latin typeface="Palatino Linotype" pitchFamily="18" charset="0"/>
              </a:rPr>
              <a:t>mandiri</a:t>
            </a:r>
            <a:r>
              <a:rPr lang="en-US" sz="3500" baseline="30000" dirty="0" smtClean="0">
                <a:latin typeface="Palatino Linotype" pitchFamily="18" charset="0"/>
              </a:rPr>
              <a:t> </a:t>
            </a:r>
            <a:r>
              <a:rPr lang="en-US" sz="3500" baseline="30000" dirty="0" err="1" smtClean="0">
                <a:latin typeface="Palatino Linotype" pitchFamily="18" charset="0"/>
              </a:rPr>
              <a:t>dan</a:t>
            </a:r>
            <a:r>
              <a:rPr lang="en-US" sz="3500" baseline="30000" dirty="0" smtClean="0">
                <a:latin typeface="Palatino Linotype" pitchFamily="18" charset="0"/>
              </a:rPr>
              <a:t> </a:t>
            </a:r>
            <a:r>
              <a:rPr lang="en-US" sz="3500" baseline="30000" dirty="0" err="1" smtClean="0">
                <a:latin typeface="Palatino Linotype" pitchFamily="18" charset="0"/>
              </a:rPr>
              <a:t>mampu</a:t>
            </a:r>
            <a:r>
              <a:rPr lang="en-US" sz="3500" baseline="30000" dirty="0" smtClean="0">
                <a:latin typeface="Palatino Linotype" pitchFamily="18" charset="0"/>
              </a:rPr>
              <a:t> </a:t>
            </a:r>
            <a:r>
              <a:rPr lang="en-US" sz="3500" baseline="30000" dirty="0" err="1" smtClean="0">
                <a:latin typeface="Palatino Linotype" pitchFamily="18" charset="0"/>
              </a:rPr>
              <a:t>bekerjasama</a:t>
            </a:r>
            <a:r>
              <a:rPr lang="en-US" sz="3500" baseline="30000" dirty="0" smtClean="0">
                <a:latin typeface="Palatino Linotype" pitchFamily="18" charset="0"/>
              </a:rPr>
              <a:t> </a:t>
            </a:r>
            <a:r>
              <a:rPr lang="en-US" sz="3500" baseline="30000" dirty="0" err="1" smtClean="0">
                <a:latin typeface="Palatino Linotype" pitchFamily="18" charset="0"/>
              </a:rPr>
              <a:t>dengan</a:t>
            </a:r>
            <a:r>
              <a:rPr lang="en-US" sz="3500" baseline="30000" dirty="0" smtClean="0">
                <a:latin typeface="Palatino Linotype" pitchFamily="18" charset="0"/>
              </a:rPr>
              <a:t> </a:t>
            </a:r>
            <a:r>
              <a:rPr lang="en-US" sz="3500" baseline="30000" dirty="0" err="1" smtClean="0">
                <a:latin typeface="Palatino Linotype" pitchFamily="18" charset="0"/>
              </a:rPr>
              <a:t>orang</a:t>
            </a:r>
            <a:r>
              <a:rPr lang="en-US" sz="3500" baseline="30000" dirty="0" smtClean="0">
                <a:latin typeface="Palatino Linotype" pitchFamily="18" charset="0"/>
              </a:rPr>
              <a:t> lain, </a:t>
            </a:r>
            <a:r>
              <a:rPr lang="en-US" sz="3500" baseline="30000" dirty="0" err="1" smtClean="0">
                <a:latin typeface="Palatino Linotype" pitchFamily="18" charset="0"/>
              </a:rPr>
              <a:t>serta</a:t>
            </a:r>
            <a:r>
              <a:rPr lang="en-US" sz="3500" baseline="30000" dirty="0" smtClean="0">
                <a:latin typeface="Palatino Linotype" pitchFamily="18" charset="0"/>
              </a:rPr>
              <a:t> </a:t>
            </a:r>
            <a:r>
              <a:rPr lang="en-US" sz="3500" baseline="30000" dirty="0" err="1" smtClean="0">
                <a:latin typeface="Palatino Linotype" pitchFamily="18" charset="0"/>
              </a:rPr>
              <a:t>mempunyai</a:t>
            </a:r>
            <a:r>
              <a:rPr lang="en-US" sz="3500" baseline="30000" dirty="0" smtClean="0">
                <a:latin typeface="Palatino Linotype" pitchFamily="18" charset="0"/>
              </a:rPr>
              <a:t> </a:t>
            </a:r>
            <a:r>
              <a:rPr lang="en-US" sz="3500" baseline="30000" dirty="0" err="1" smtClean="0">
                <a:latin typeface="Palatino Linotype" pitchFamily="18" charset="0"/>
              </a:rPr>
              <a:t>kualifikasi</a:t>
            </a:r>
            <a:r>
              <a:rPr lang="en-US" sz="3500" baseline="30000" dirty="0" smtClean="0">
                <a:latin typeface="Palatino Linotype" pitchFamily="18" charset="0"/>
              </a:rPr>
              <a:t> </a:t>
            </a:r>
            <a:r>
              <a:rPr lang="en-US" sz="3500" baseline="30000" dirty="0" err="1" smtClean="0">
                <a:latin typeface="Palatino Linotype" pitchFamily="18" charset="0"/>
              </a:rPr>
              <a:t>untuk</a:t>
            </a:r>
            <a:r>
              <a:rPr lang="en-US" sz="3500" baseline="30000" dirty="0" smtClean="0">
                <a:latin typeface="Palatino Linotype" pitchFamily="18" charset="0"/>
              </a:rPr>
              <a:t> </a:t>
            </a:r>
            <a:r>
              <a:rPr lang="en-US" sz="3500" baseline="30000" dirty="0" err="1" smtClean="0">
                <a:latin typeface="Palatino Linotype" pitchFamily="18" charset="0"/>
              </a:rPr>
              <a:t>melanjutkan</a:t>
            </a:r>
            <a:r>
              <a:rPr lang="en-US" sz="3500" baseline="30000" dirty="0" smtClean="0">
                <a:latin typeface="Palatino Linotype" pitchFamily="18" charset="0"/>
              </a:rPr>
              <a:t> </a:t>
            </a:r>
            <a:r>
              <a:rPr lang="en-US" sz="3500" baseline="30000" dirty="0" err="1" smtClean="0">
                <a:latin typeface="Palatino Linotype" pitchFamily="18" charset="0"/>
              </a:rPr>
              <a:t>studi</a:t>
            </a:r>
            <a:r>
              <a:rPr lang="en-US" sz="3500" baseline="30000" dirty="0" smtClean="0">
                <a:latin typeface="Palatino Linotype" pitchFamily="18" charset="0"/>
              </a:rPr>
              <a:t> </a:t>
            </a:r>
            <a:r>
              <a:rPr lang="en-US" sz="3500" baseline="30000" dirty="0" err="1" smtClean="0">
                <a:latin typeface="Palatino Linotype" pitchFamily="18" charset="0"/>
              </a:rPr>
              <a:t>pada</a:t>
            </a:r>
            <a:r>
              <a:rPr lang="en-US" sz="3500" baseline="30000" dirty="0" smtClean="0">
                <a:latin typeface="Palatino Linotype" pitchFamily="18" charset="0"/>
              </a:rPr>
              <a:t> </a:t>
            </a:r>
            <a:r>
              <a:rPr lang="en-US" sz="3500" baseline="30000" dirty="0" err="1" smtClean="0">
                <a:latin typeface="Palatino Linotype" pitchFamily="18" charset="0"/>
              </a:rPr>
              <a:t>jenjang</a:t>
            </a:r>
            <a:r>
              <a:rPr lang="en-US" sz="3500" baseline="30000" dirty="0" smtClean="0">
                <a:latin typeface="Palatino Linotype" pitchFamily="18" charset="0"/>
              </a:rPr>
              <a:t> yang </a:t>
            </a:r>
            <a:r>
              <a:rPr lang="en-US" sz="3500" baseline="30000" dirty="0" err="1" smtClean="0">
                <a:latin typeface="Palatino Linotype" pitchFamily="18" charset="0"/>
              </a:rPr>
              <a:t>lebih</a:t>
            </a:r>
            <a:r>
              <a:rPr lang="en-US" sz="3500" baseline="30000" dirty="0" smtClean="0">
                <a:latin typeface="Palatino Linotype" pitchFamily="18" charset="0"/>
              </a:rPr>
              <a:t> </a:t>
            </a:r>
            <a:r>
              <a:rPr lang="en-US" sz="3500" baseline="30000" dirty="0" err="1" smtClean="0">
                <a:latin typeface="Palatino Linotype" pitchFamily="18" charset="0"/>
              </a:rPr>
              <a:t>tinggi</a:t>
            </a:r>
            <a:r>
              <a:rPr lang="en-US" sz="3500" baseline="30000" dirty="0" smtClean="0">
                <a:latin typeface="Palatino Linotype" pitchFamily="18" charset="0"/>
              </a:rPr>
              <a:t>.</a:t>
            </a:r>
          </a:p>
          <a:p>
            <a:r>
              <a:rPr lang="en-US" sz="3500" baseline="30000" dirty="0" err="1" smtClean="0">
                <a:latin typeface="Palatino Linotype" pitchFamily="18" charset="0"/>
              </a:rPr>
              <a:t>Melakukan</a:t>
            </a:r>
            <a:r>
              <a:rPr lang="en-US" sz="3500" baseline="30000" dirty="0" smtClean="0">
                <a:latin typeface="Palatino Linotype" pitchFamily="18" charset="0"/>
              </a:rPr>
              <a:t> </a:t>
            </a:r>
            <a:r>
              <a:rPr lang="en-US" sz="3500" baseline="30000" dirty="0" err="1" smtClean="0">
                <a:latin typeface="Palatino Linotype" pitchFamily="18" charset="0"/>
              </a:rPr>
              <a:t>pendekatan</a:t>
            </a:r>
            <a:r>
              <a:rPr lang="en-US" sz="3500" baseline="30000" dirty="0" smtClean="0">
                <a:latin typeface="Palatino Linotype" pitchFamily="18" charset="0"/>
              </a:rPr>
              <a:t> </a:t>
            </a:r>
            <a:r>
              <a:rPr lang="en-US" sz="3500" baseline="30000" dirty="0" err="1" smtClean="0">
                <a:latin typeface="Palatino Linotype" pitchFamily="18" charset="0"/>
              </a:rPr>
              <a:t>interdisipliner</a:t>
            </a:r>
            <a:r>
              <a:rPr lang="en-US" sz="3500" baseline="30000" dirty="0" smtClean="0">
                <a:latin typeface="Palatino Linotype" pitchFamily="18" charset="0"/>
              </a:rPr>
              <a:t> </a:t>
            </a:r>
            <a:r>
              <a:rPr lang="en-US" sz="3500" baseline="30000" dirty="0" err="1" smtClean="0">
                <a:latin typeface="Palatino Linotype" pitchFamily="18" charset="0"/>
              </a:rPr>
              <a:t>bagi</a:t>
            </a:r>
            <a:r>
              <a:rPr lang="en-US" sz="3500" baseline="30000" dirty="0" smtClean="0">
                <a:latin typeface="Palatino Linotype" pitchFamily="18" charset="0"/>
              </a:rPr>
              <a:t> </a:t>
            </a:r>
            <a:r>
              <a:rPr lang="en-US" sz="3500" baseline="30000" dirty="0" err="1" smtClean="0">
                <a:latin typeface="Palatino Linotype" pitchFamily="18" charset="0"/>
              </a:rPr>
              <a:t>penerapan</a:t>
            </a:r>
            <a:r>
              <a:rPr lang="en-US" sz="3500" baseline="30000" dirty="0" smtClean="0">
                <a:latin typeface="Palatino Linotype" pitchFamily="18" charset="0"/>
              </a:rPr>
              <a:t> </a:t>
            </a:r>
            <a:r>
              <a:rPr lang="en-US" sz="3500" baseline="30000" dirty="0" err="1" smtClean="0">
                <a:latin typeface="Palatino Linotype" pitchFamily="18" charset="0"/>
              </a:rPr>
              <a:t>keahliannya</a:t>
            </a:r>
            <a:r>
              <a:rPr lang="en-US" sz="3500" baseline="30000" dirty="0" smtClean="0">
                <a:latin typeface="Palatino Linotype" pitchFamily="18" charset="0"/>
              </a:rPr>
              <a:t> </a:t>
            </a:r>
            <a:r>
              <a:rPr lang="en-US" sz="3500" baseline="30000" dirty="0" err="1" smtClean="0">
                <a:latin typeface="Palatino Linotype" pitchFamily="18" charset="0"/>
              </a:rPr>
              <a:t>secara</a:t>
            </a:r>
            <a:r>
              <a:rPr lang="en-US" sz="3500" baseline="30000" dirty="0" smtClean="0">
                <a:latin typeface="Palatino Linotype" pitchFamily="18" charset="0"/>
              </a:rPr>
              <a:t> professional.</a:t>
            </a:r>
          </a:p>
          <a:p>
            <a:r>
              <a:rPr lang="en-US" sz="3500" baseline="30000" dirty="0" err="1" smtClean="0">
                <a:latin typeface="Palatino Linotype" pitchFamily="18" charset="0"/>
              </a:rPr>
              <a:t>Menerapkan</a:t>
            </a:r>
            <a:r>
              <a:rPr lang="en-US" sz="3500" baseline="30000" dirty="0" smtClean="0">
                <a:latin typeface="Palatino Linotype" pitchFamily="18" charset="0"/>
              </a:rPr>
              <a:t>  </a:t>
            </a:r>
            <a:r>
              <a:rPr lang="en-US" sz="3500" baseline="30000" dirty="0" err="1" smtClean="0">
                <a:latin typeface="Palatino Linotype" pitchFamily="18" charset="0"/>
              </a:rPr>
              <a:t>teori</a:t>
            </a:r>
            <a:r>
              <a:rPr lang="en-US" sz="3500" baseline="30000" dirty="0" smtClean="0">
                <a:latin typeface="Palatino Linotype" pitchFamily="18" charset="0"/>
              </a:rPr>
              <a:t> </a:t>
            </a:r>
            <a:r>
              <a:rPr lang="en-US" sz="3500" baseline="30000" dirty="0" err="1" smtClean="0">
                <a:latin typeface="Palatino Linotype" pitchFamily="18" charset="0"/>
              </a:rPr>
              <a:t>dan</a:t>
            </a:r>
            <a:r>
              <a:rPr lang="en-US" sz="3500" baseline="30000" dirty="0" smtClean="0">
                <a:latin typeface="Palatino Linotype" pitchFamily="18" charset="0"/>
              </a:rPr>
              <a:t> </a:t>
            </a:r>
            <a:r>
              <a:rPr lang="en-US" sz="3500" baseline="30000" dirty="0" err="1" smtClean="0">
                <a:latin typeface="Palatino Linotype" pitchFamily="18" charset="0"/>
              </a:rPr>
              <a:t>metodologi</a:t>
            </a:r>
            <a:r>
              <a:rPr lang="en-US" sz="3500" baseline="30000" dirty="0" smtClean="0">
                <a:latin typeface="Palatino Linotype" pitchFamily="18" charset="0"/>
              </a:rPr>
              <a:t> </a:t>
            </a:r>
            <a:r>
              <a:rPr lang="en-US" sz="3500" baseline="30000" dirty="0" err="1" smtClean="0">
                <a:latin typeface="Palatino Linotype" pitchFamily="18" charset="0"/>
              </a:rPr>
              <a:t>penelitian</a:t>
            </a:r>
            <a:r>
              <a:rPr lang="en-US" sz="3500" baseline="30000" dirty="0" smtClean="0">
                <a:latin typeface="Palatino Linotype" pitchFamily="18" charset="0"/>
              </a:rPr>
              <a:t> </a:t>
            </a:r>
            <a:r>
              <a:rPr lang="en-US" sz="3500" baseline="30000" dirty="0" err="1" smtClean="0">
                <a:latin typeface="Palatino Linotype" pitchFamily="18" charset="0"/>
              </a:rPr>
              <a:t>ekonomi</a:t>
            </a:r>
            <a:r>
              <a:rPr lang="en-US" sz="3500" baseline="30000" dirty="0" smtClean="0">
                <a:latin typeface="Palatino Linotype" pitchFamily="18" charset="0"/>
              </a:rPr>
              <a:t>  </a:t>
            </a:r>
            <a:r>
              <a:rPr lang="en-US" sz="3500" baseline="30000" dirty="0" err="1" smtClean="0">
                <a:latin typeface="Palatino Linotype" pitchFamily="18" charset="0"/>
              </a:rPr>
              <a:t>serta</a:t>
            </a:r>
            <a:r>
              <a:rPr lang="en-US" sz="3500" baseline="30000" dirty="0" smtClean="0">
                <a:latin typeface="Palatino Linotype" pitchFamily="18" charset="0"/>
              </a:rPr>
              <a:t> </a:t>
            </a:r>
            <a:r>
              <a:rPr lang="en-US" sz="3500" baseline="30000" dirty="0" err="1" smtClean="0">
                <a:latin typeface="Palatino Linotype" pitchFamily="18" charset="0"/>
              </a:rPr>
              <a:t>mampu</a:t>
            </a:r>
            <a:r>
              <a:rPr lang="en-US" sz="3500" baseline="30000" dirty="0" smtClean="0">
                <a:latin typeface="Palatino Linotype" pitchFamily="18" charset="0"/>
              </a:rPr>
              <a:t> </a:t>
            </a:r>
            <a:r>
              <a:rPr lang="fi-FI" sz="3500" baseline="30000" dirty="0" smtClean="0">
                <a:latin typeface="Palatino Linotype" pitchFamily="18" charset="0"/>
              </a:rPr>
              <a:t>melaksanakan, mengorganisasi dan memimpin penelitian.</a:t>
            </a:r>
          </a:p>
          <a:p>
            <a:pPr>
              <a:buNone/>
            </a:pPr>
            <a:endParaRPr lang="en-US" sz="2800" dirty="0" smtClean="0">
              <a:latin typeface="Palatino Linotype" pitchFamily="18" charset="0"/>
            </a:endParaRPr>
          </a:p>
        </p:txBody>
      </p:sp>
      <p:sp>
        <p:nvSpPr>
          <p:cNvPr id="12291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fld id="{F77F1411-18E2-4B10-BDEC-2AE638C99A88}" type="slidenum">
              <a:rPr lang="en-US" smtClean="0"/>
              <a:pPr/>
              <a:t>4</a:t>
            </a:fld>
            <a:endParaRPr 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sz="3500" baseline="30000" dirty="0" err="1" smtClean="0">
                <a:latin typeface="Palatino Linotype" pitchFamily="18" charset="0"/>
              </a:rPr>
              <a:t>Mengembangkan</a:t>
            </a:r>
            <a:r>
              <a:rPr lang="en-US" sz="3500" baseline="30000" dirty="0" smtClean="0">
                <a:latin typeface="Palatino Linotype" pitchFamily="18" charset="0"/>
              </a:rPr>
              <a:t> Program </a:t>
            </a:r>
            <a:r>
              <a:rPr lang="en-US" sz="3500" baseline="30000" dirty="0" err="1" smtClean="0">
                <a:latin typeface="Palatino Linotype" pitchFamily="18" charset="0"/>
              </a:rPr>
              <a:t>Studi</a:t>
            </a:r>
            <a:r>
              <a:rPr lang="en-US" sz="3500" baseline="30000" dirty="0" smtClean="0">
                <a:latin typeface="Palatino Linotype" pitchFamily="18" charset="0"/>
              </a:rPr>
              <a:t> </a:t>
            </a:r>
            <a:r>
              <a:rPr lang="en-US" sz="3500" baseline="30000" dirty="0" err="1" smtClean="0">
                <a:latin typeface="Palatino Linotype" pitchFamily="18" charset="0"/>
              </a:rPr>
              <a:t>melalui</a:t>
            </a:r>
            <a:r>
              <a:rPr lang="en-US" sz="3500" baseline="30000" dirty="0" smtClean="0">
                <a:latin typeface="Palatino Linotype" pitchFamily="18" charset="0"/>
              </a:rPr>
              <a:t> :</a:t>
            </a:r>
          </a:p>
          <a:p>
            <a:r>
              <a:rPr lang="en-US" sz="3500" baseline="30000" dirty="0" err="1" smtClean="0">
                <a:latin typeface="Palatino Linotype" pitchFamily="18" charset="0"/>
              </a:rPr>
              <a:t>Peningkatan</a:t>
            </a:r>
            <a:r>
              <a:rPr lang="en-US" sz="3500" baseline="30000" dirty="0" smtClean="0">
                <a:latin typeface="Palatino Linotype" pitchFamily="18" charset="0"/>
              </a:rPr>
              <a:t> </a:t>
            </a:r>
            <a:r>
              <a:rPr lang="en-US" sz="3500" baseline="30000" dirty="0" err="1" smtClean="0">
                <a:latin typeface="Palatino Linotype" pitchFamily="18" charset="0"/>
              </a:rPr>
              <a:t>kualitas</a:t>
            </a:r>
            <a:r>
              <a:rPr lang="en-US" sz="3500" baseline="30000" dirty="0" smtClean="0">
                <a:latin typeface="Palatino Linotype" pitchFamily="18" charset="0"/>
              </a:rPr>
              <a:t> </a:t>
            </a:r>
            <a:r>
              <a:rPr lang="en-US" sz="3500" baseline="30000" dirty="0" err="1" smtClean="0">
                <a:latin typeface="Palatino Linotype" pitchFamily="18" charset="0"/>
              </a:rPr>
              <a:t>pelayanan</a:t>
            </a:r>
            <a:r>
              <a:rPr lang="en-US" sz="3500" baseline="30000" dirty="0" smtClean="0">
                <a:latin typeface="Palatino Linotype" pitchFamily="18" charset="0"/>
              </a:rPr>
              <a:t> </a:t>
            </a:r>
            <a:r>
              <a:rPr lang="en-US" sz="3500" baseline="30000" dirty="0" err="1" smtClean="0">
                <a:latin typeface="Palatino Linotype" pitchFamily="18" charset="0"/>
              </a:rPr>
              <a:t>proses</a:t>
            </a:r>
            <a:r>
              <a:rPr lang="en-US" sz="3500" baseline="30000" dirty="0" smtClean="0">
                <a:latin typeface="Palatino Linotype" pitchFamily="18" charset="0"/>
              </a:rPr>
              <a:t> </a:t>
            </a:r>
            <a:r>
              <a:rPr lang="en-US" sz="3500" baseline="30000" dirty="0" err="1" smtClean="0">
                <a:latin typeface="Palatino Linotype" pitchFamily="18" charset="0"/>
              </a:rPr>
              <a:t>belajar</a:t>
            </a:r>
            <a:r>
              <a:rPr lang="en-US" sz="3500" baseline="30000" dirty="0" smtClean="0">
                <a:latin typeface="Palatino Linotype" pitchFamily="18" charset="0"/>
              </a:rPr>
              <a:t> </a:t>
            </a:r>
            <a:r>
              <a:rPr lang="en-US" sz="3500" baseline="30000" dirty="0" err="1" smtClean="0">
                <a:latin typeface="Palatino Linotype" pitchFamily="18" charset="0"/>
              </a:rPr>
              <a:t>mengajar</a:t>
            </a:r>
            <a:r>
              <a:rPr lang="en-US" sz="3500" baseline="30000" dirty="0" smtClean="0">
                <a:latin typeface="Palatino Linotype" pitchFamily="18" charset="0"/>
              </a:rPr>
              <a:t> </a:t>
            </a:r>
            <a:r>
              <a:rPr lang="en-US" sz="3500" baseline="30000" dirty="0" err="1" smtClean="0">
                <a:latin typeface="Palatino Linotype" pitchFamily="18" charset="0"/>
              </a:rPr>
              <a:t>dan</a:t>
            </a:r>
            <a:r>
              <a:rPr lang="en-US" sz="3500" baseline="30000" dirty="0" smtClean="0">
                <a:latin typeface="Palatino Linotype" pitchFamily="18" charset="0"/>
              </a:rPr>
              <a:t> </a:t>
            </a:r>
            <a:r>
              <a:rPr lang="en-US" sz="3500" baseline="30000" dirty="0" err="1" smtClean="0">
                <a:latin typeface="Palatino Linotype" pitchFamily="18" charset="0"/>
              </a:rPr>
              <a:t>menciptakan</a:t>
            </a:r>
            <a:r>
              <a:rPr lang="en-US" sz="3500" baseline="30000" dirty="0" smtClean="0">
                <a:latin typeface="Palatino Linotype" pitchFamily="18" charset="0"/>
              </a:rPr>
              <a:t> </a:t>
            </a:r>
            <a:r>
              <a:rPr lang="en-US" sz="3500" baseline="30000" dirty="0" err="1" smtClean="0">
                <a:latin typeface="Palatino Linotype" pitchFamily="18" charset="0"/>
              </a:rPr>
              <a:t>lingkungan</a:t>
            </a:r>
            <a:r>
              <a:rPr lang="en-US" sz="3500" baseline="30000" dirty="0" smtClean="0">
                <a:latin typeface="Palatino Linotype" pitchFamily="18" charset="0"/>
              </a:rPr>
              <a:t> </a:t>
            </a:r>
            <a:r>
              <a:rPr lang="en-US" sz="3500" baseline="30000" dirty="0" err="1" smtClean="0">
                <a:latin typeface="Palatino Linotype" pitchFamily="18" charset="0"/>
              </a:rPr>
              <a:t>akademik</a:t>
            </a:r>
            <a:r>
              <a:rPr lang="en-US" sz="3500" baseline="30000" dirty="0" smtClean="0">
                <a:latin typeface="Palatino Linotype" pitchFamily="18" charset="0"/>
              </a:rPr>
              <a:t> yang </a:t>
            </a:r>
            <a:r>
              <a:rPr lang="en-US" sz="3500" baseline="30000" dirty="0" err="1" smtClean="0">
                <a:latin typeface="Palatino Linotype" pitchFamily="18" charset="0"/>
              </a:rPr>
              <a:t>kondusif</a:t>
            </a:r>
            <a:r>
              <a:rPr lang="en-US" sz="3500" baseline="30000" dirty="0" smtClean="0">
                <a:latin typeface="Palatino Linotype" pitchFamily="18" charset="0"/>
              </a:rPr>
              <a:t>.</a:t>
            </a:r>
          </a:p>
          <a:p>
            <a:r>
              <a:rPr lang="en-US" sz="3500" baseline="30000" dirty="0" err="1" smtClean="0">
                <a:latin typeface="Palatino Linotype" pitchFamily="18" charset="0"/>
              </a:rPr>
              <a:t>Kerjasama</a:t>
            </a:r>
            <a:r>
              <a:rPr lang="en-US" sz="3500" baseline="30000" dirty="0" smtClean="0">
                <a:latin typeface="Palatino Linotype" pitchFamily="18" charset="0"/>
              </a:rPr>
              <a:t> </a:t>
            </a:r>
            <a:r>
              <a:rPr lang="en-US" sz="3500" baseline="30000" dirty="0" err="1" smtClean="0">
                <a:latin typeface="Palatino Linotype" pitchFamily="18" charset="0"/>
              </a:rPr>
              <a:t>dengan</a:t>
            </a:r>
            <a:r>
              <a:rPr lang="en-US" sz="3500" baseline="30000" dirty="0" smtClean="0">
                <a:latin typeface="Palatino Linotype" pitchFamily="18" charset="0"/>
              </a:rPr>
              <a:t> </a:t>
            </a:r>
            <a:r>
              <a:rPr lang="en-US" sz="3500" baseline="30000" dirty="0" err="1" smtClean="0">
                <a:latin typeface="Palatino Linotype" pitchFamily="18" charset="0"/>
              </a:rPr>
              <a:t>lembaga</a:t>
            </a:r>
            <a:r>
              <a:rPr lang="en-US" sz="3500" baseline="30000" dirty="0" smtClean="0">
                <a:latin typeface="Palatino Linotype" pitchFamily="18" charset="0"/>
              </a:rPr>
              <a:t>/</a:t>
            </a:r>
            <a:r>
              <a:rPr lang="en-US" sz="3500" baseline="30000" dirty="0" err="1" smtClean="0">
                <a:latin typeface="Palatino Linotype" pitchFamily="18" charset="0"/>
              </a:rPr>
              <a:t>instansi</a:t>
            </a:r>
            <a:r>
              <a:rPr lang="en-US" sz="3500" baseline="30000" dirty="0" smtClean="0">
                <a:latin typeface="Palatino Linotype" pitchFamily="18" charset="0"/>
              </a:rPr>
              <a:t> </a:t>
            </a:r>
            <a:r>
              <a:rPr lang="en-US" sz="3500" baseline="30000" dirty="0" err="1" smtClean="0">
                <a:latin typeface="Palatino Linotype" pitchFamily="18" charset="0"/>
              </a:rPr>
              <a:t>lainnya</a:t>
            </a:r>
            <a:r>
              <a:rPr lang="en-US" sz="3500" baseline="30000" dirty="0" smtClean="0">
                <a:latin typeface="Palatino Linotype" pitchFamily="18" charset="0"/>
              </a:rPr>
              <a:t> </a:t>
            </a:r>
            <a:r>
              <a:rPr lang="en-US" sz="3500" baseline="30000" dirty="0" err="1" smtClean="0">
                <a:latin typeface="Palatino Linotype" pitchFamily="18" charset="0"/>
              </a:rPr>
              <a:t>guna</a:t>
            </a:r>
            <a:r>
              <a:rPr lang="en-US" sz="3500" baseline="30000" dirty="0" smtClean="0">
                <a:latin typeface="Palatino Linotype" pitchFamily="18" charset="0"/>
              </a:rPr>
              <a:t> </a:t>
            </a:r>
            <a:r>
              <a:rPr lang="en-US" sz="3500" baseline="30000" dirty="0" err="1" smtClean="0">
                <a:latin typeface="Palatino Linotype" pitchFamily="18" charset="0"/>
              </a:rPr>
              <a:t>memecahkan</a:t>
            </a:r>
            <a:r>
              <a:rPr lang="en-US" sz="3500" baseline="30000" dirty="0" smtClean="0">
                <a:latin typeface="Palatino Linotype" pitchFamily="18" charset="0"/>
              </a:rPr>
              <a:t> </a:t>
            </a:r>
            <a:r>
              <a:rPr lang="en-US" sz="3500" baseline="30000" dirty="0" err="1" smtClean="0">
                <a:latin typeface="Palatino Linotype" pitchFamily="18" charset="0"/>
              </a:rPr>
              <a:t>masalah-masalah</a:t>
            </a:r>
            <a:r>
              <a:rPr lang="en-US" sz="3500" baseline="30000" dirty="0" smtClean="0">
                <a:latin typeface="Palatino Linotype" pitchFamily="18" charset="0"/>
              </a:rPr>
              <a:t> </a:t>
            </a:r>
            <a:r>
              <a:rPr lang="en-US" sz="3500" baseline="30000" dirty="0" err="1" smtClean="0">
                <a:latin typeface="Palatino Linotype" pitchFamily="18" charset="0"/>
              </a:rPr>
              <a:t>perekonomian</a:t>
            </a:r>
            <a:r>
              <a:rPr lang="en-US" sz="3500" baseline="30000" dirty="0" smtClean="0">
                <a:latin typeface="Palatino Linotype" pitchFamily="18" charset="0"/>
              </a:rPr>
              <a:t> yang </a:t>
            </a:r>
            <a:r>
              <a:rPr lang="en-US" sz="3500" baseline="30000" dirty="0" err="1" smtClean="0">
                <a:latin typeface="Palatino Linotype" pitchFamily="18" charset="0"/>
              </a:rPr>
              <a:t>terjadi</a:t>
            </a:r>
            <a:r>
              <a:rPr lang="en-US" sz="3500" baseline="30000" dirty="0" smtClean="0">
                <a:latin typeface="Palatino Linotype" pitchFamily="18" charset="0"/>
              </a:rPr>
              <a:t>.     </a:t>
            </a:r>
          </a:p>
          <a:p>
            <a:r>
              <a:rPr lang="en-US" sz="3500" baseline="30000" dirty="0" err="1" smtClean="0">
                <a:latin typeface="Palatino Linotype" pitchFamily="18" charset="0"/>
              </a:rPr>
              <a:t>Diseminasi</a:t>
            </a:r>
            <a:r>
              <a:rPr lang="en-US" sz="3500" baseline="30000" dirty="0" smtClean="0">
                <a:latin typeface="Palatino Linotype" pitchFamily="18" charset="0"/>
              </a:rPr>
              <a:t> </a:t>
            </a:r>
            <a:r>
              <a:rPr lang="en-US" sz="3500" baseline="30000" dirty="0" err="1" smtClean="0">
                <a:latin typeface="Palatino Linotype" pitchFamily="18" charset="0"/>
              </a:rPr>
              <a:t>hasil</a:t>
            </a:r>
            <a:r>
              <a:rPr lang="en-US" sz="3500" baseline="30000" dirty="0" smtClean="0">
                <a:latin typeface="Palatino Linotype" pitchFamily="18" charset="0"/>
              </a:rPr>
              <a:t> </a:t>
            </a:r>
            <a:r>
              <a:rPr lang="en-US" sz="3500" baseline="30000" dirty="0" err="1" smtClean="0">
                <a:latin typeface="Palatino Linotype" pitchFamily="18" charset="0"/>
              </a:rPr>
              <a:t>temuan</a:t>
            </a:r>
            <a:r>
              <a:rPr lang="en-US" sz="3500" baseline="30000" dirty="0" smtClean="0">
                <a:latin typeface="Palatino Linotype" pitchFamily="18" charset="0"/>
              </a:rPr>
              <a:t> </a:t>
            </a:r>
            <a:r>
              <a:rPr lang="en-US" sz="3500" baseline="30000" dirty="0" err="1" smtClean="0">
                <a:latin typeface="Palatino Linotype" pitchFamily="18" charset="0"/>
              </a:rPr>
              <a:t>dalam</a:t>
            </a:r>
            <a:r>
              <a:rPr lang="en-US" sz="3500" baseline="30000" dirty="0" smtClean="0">
                <a:latin typeface="Palatino Linotype" pitchFamily="18" charset="0"/>
              </a:rPr>
              <a:t> </a:t>
            </a:r>
            <a:r>
              <a:rPr lang="en-US" sz="3500" baseline="30000" dirty="0" err="1" smtClean="0">
                <a:latin typeface="Palatino Linotype" pitchFamily="18" charset="0"/>
              </a:rPr>
              <a:t>bentuk</a:t>
            </a:r>
            <a:r>
              <a:rPr lang="en-US" sz="3500" baseline="30000" dirty="0" smtClean="0">
                <a:latin typeface="Palatino Linotype" pitchFamily="18" charset="0"/>
              </a:rPr>
              <a:t> </a:t>
            </a:r>
            <a:r>
              <a:rPr lang="en-US" sz="3500" baseline="30000" dirty="0" err="1" smtClean="0">
                <a:latin typeface="Palatino Linotype" pitchFamily="18" charset="0"/>
              </a:rPr>
              <a:t>karya</a:t>
            </a:r>
            <a:r>
              <a:rPr lang="en-US" sz="3500" baseline="30000" dirty="0" smtClean="0">
                <a:latin typeface="Palatino Linotype" pitchFamily="18" charset="0"/>
              </a:rPr>
              <a:t> </a:t>
            </a:r>
            <a:r>
              <a:rPr lang="en-US" sz="3500" baseline="30000" dirty="0" err="1" smtClean="0">
                <a:latin typeface="Palatino Linotype" pitchFamily="18" charset="0"/>
              </a:rPr>
              <a:t>ilmiah</a:t>
            </a:r>
            <a:r>
              <a:rPr lang="en-US" sz="3500" baseline="30000" dirty="0" smtClean="0">
                <a:latin typeface="Palatino Linotype" pitchFamily="18" charset="0"/>
              </a:rPr>
              <a:t> yang </a:t>
            </a:r>
            <a:r>
              <a:rPr lang="en-US" sz="3500" baseline="30000" dirty="0" err="1" smtClean="0">
                <a:latin typeface="Palatino Linotype" pitchFamily="18" charset="0"/>
              </a:rPr>
              <a:t>dipublikasikan</a:t>
            </a:r>
            <a:r>
              <a:rPr lang="en-US" sz="3500" baseline="30000" dirty="0" smtClean="0">
                <a:latin typeface="Palatino Linotype" pitchFamily="18" charset="0"/>
              </a:rPr>
              <a:t>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1036E31-7F93-40A9-8950-291AB181BB30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id-ID" b="1" dirty="0" smtClean="0">
                <a:latin typeface="Palatino Linotype" pitchFamily="18" charset="0"/>
              </a:rPr>
              <a:t>TUJUAN</a:t>
            </a:r>
            <a:endParaRPr lang="en-US" b="1" dirty="0" smtClean="0">
              <a:latin typeface="Palatino Linotype" pitchFamily="18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3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960438"/>
          </a:xfrm>
        </p:spPr>
        <p:txBody>
          <a:bodyPr>
            <a:normAutofit fontScale="90000"/>
          </a:bodyPr>
          <a:lstStyle/>
          <a:p>
            <a:pPr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lang="id-ID" sz="2800" b="1" dirty="0" smtClean="0">
                <a:latin typeface="Palatino Linotype" pitchFamily="18" charset="0"/>
                <a:ea typeface="Times New Roman" pitchFamily="18" charset="0"/>
                <a:cs typeface="Arial" charset="0"/>
              </a:rPr>
              <a:t>Program </a:t>
            </a:r>
            <a:r>
              <a:rPr lang="en-US" sz="2800" b="1" dirty="0" smtClean="0">
                <a:latin typeface="Palatino Linotype" pitchFamily="18" charset="0"/>
                <a:ea typeface="Times New Roman" pitchFamily="18" charset="0"/>
                <a:cs typeface="Arial" charset="0"/>
              </a:rPr>
              <a:t>M</a:t>
            </a:r>
            <a:r>
              <a:rPr lang="id-ID" sz="2800" b="1" dirty="0" smtClean="0">
                <a:latin typeface="Palatino Linotype" pitchFamily="18" charset="0"/>
                <a:ea typeface="Times New Roman" pitchFamily="18" charset="0"/>
                <a:cs typeface="Arial" charset="0"/>
              </a:rPr>
              <a:t>agister diarahkan pada hasil lulusan</a:t>
            </a:r>
            <a:r>
              <a:rPr lang="en-US" sz="2800" b="1" dirty="0" smtClean="0">
                <a:latin typeface="Palatino Linotype" pitchFamily="18" charset="0"/>
                <a:ea typeface="Times New Roman" pitchFamily="18" charset="0"/>
                <a:cs typeface="Arial" charset="0"/>
              </a:rPr>
              <a:t> </a:t>
            </a:r>
            <a:r>
              <a:rPr lang="id-ID" sz="2800" b="1" dirty="0" smtClean="0">
                <a:latin typeface="Palatino Linotype" pitchFamily="18" charset="0"/>
                <a:ea typeface="Times New Roman" pitchFamily="18" charset="0"/>
                <a:cs typeface="Arial" charset="0"/>
              </a:rPr>
              <a:t>yang memiliki ciri-ciri:</a:t>
            </a:r>
            <a:r>
              <a:rPr lang="en-US" sz="2800" dirty="0" smtClean="0">
                <a:latin typeface="Arial" charset="0"/>
                <a:ea typeface="Times New Roman" pitchFamily="18" charset="0"/>
                <a:cs typeface="Arial" charset="0"/>
              </a:rPr>
              <a:t/>
            </a:r>
            <a:br>
              <a:rPr lang="en-US" sz="2800" dirty="0" smtClean="0">
                <a:latin typeface="Arial" charset="0"/>
                <a:ea typeface="Times New Roman" pitchFamily="18" charset="0"/>
                <a:cs typeface="Arial" charset="0"/>
              </a:rPr>
            </a:br>
            <a:endParaRPr lang="en-US" sz="2800" dirty="0" smtClean="0">
              <a:latin typeface="Arial" charset="0"/>
              <a:ea typeface="Times New Roman" pitchFamily="18" charset="0"/>
              <a:cs typeface="Arial" charset="0"/>
            </a:endParaRPr>
          </a:p>
        </p:txBody>
      </p:sp>
      <p:sp>
        <p:nvSpPr>
          <p:cNvPr id="16387" name="Rectangle 1"/>
          <p:cNvSpPr>
            <a:spLocks noChangeArrowheads="1"/>
          </p:cNvSpPr>
          <p:nvPr/>
        </p:nvSpPr>
        <p:spPr bwMode="auto">
          <a:xfrm>
            <a:off x="228600" y="1652588"/>
            <a:ext cx="8686800" cy="42934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/>
          <a:p>
            <a:pPr marL="457200" indent="-457200" eaLnBrk="0" hangingPunct="0">
              <a:buFont typeface="Calibri" pitchFamily="34" charset="0"/>
              <a:buAutoNum type="alphaLcPeriod"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lang="en-US" sz="2100" dirty="0">
                <a:latin typeface="Palatino Linotype" pitchFamily="18" charset="0"/>
                <a:cs typeface="Times New Roman" pitchFamily="18" charset="0"/>
              </a:rPr>
              <a:t>M</a:t>
            </a:r>
            <a:r>
              <a:rPr lang="id-ID" sz="2100" dirty="0">
                <a:latin typeface="Palatino Linotype" pitchFamily="18" charset="0"/>
                <a:cs typeface="Times New Roman" pitchFamily="18" charset="0"/>
              </a:rPr>
              <a:t>empun</a:t>
            </a:r>
            <a:r>
              <a:rPr lang="en-US" sz="2100" dirty="0">
                <a:latin typeface="Palatino Linotype" pitchFamily="18" charset="0"/>
                <a:cs typeface="Times New Roman" pitchFamily="18" charset="0"/>
              </a:rPr>
              <a:t>y</a:t>
            </a:r>
            <a:r>
              <a:rPr lang="id-ID" sz="2100" dirty="0">
                <a:latin typeface="Palatino Linotype" pitchFamily="18" charset="0"/>
                <a:cs typeface="Times New Roman" pitchFamily="18" charset="0"/>
              </a:rPr>
              <a:t>ai kemampuan mengembangkan dan memutakhirkan ilmu</a:t>
            </a:r>
            <a:r>
              <a:rPr lang="en-US" sz="2100" dirty="0">
                <a:latin typeface="Palatino Linotype" pitchFamily="18" charset="0"/>
                <a:cs typeface="Times New Roman" pitchFamily="18" charset="0"/>
              </a:rPr>
              <a:t> </a:t>
            </a:r>
            <a:r>
              <a:rPr lang="id-ID" sz="2100" dirty="0">
                <a:latin typeface="Palatino Linotype" pitchFamily="18" charset="0"/>
                <a:cs typeface="Times New Roman" pitchFamily="18" charset="0"/>
              </a:rPr>
              <a:t>pengetahuan, teknologi, dan/atau kesenian dengan cara</a:t>
            </a:r>
            <a:r>
              <a:rPr lang="en-US" sz="2100" dirty="0">
                <a:latin typeface="Palatino Linotype" pitchFamily="18" charset="0"/>
                <a:cs typeface="Times New Roman" pitchFamily="18" charset="0"/>
              </a:rPr>
              <a:t> </a:t>
            </a:r>
            <a:r>
              <a:rPr lang="id-ID" sz="2100" dirty="0">
                <a:latin typeface="Palatino Linotype" pitchFamily="18" charset="0"/>
                <a:cs typeface="Times New Roman" pitchFamily="18" charset="0"/>
              </a:rPr>
              <a:t>menguasai dan memahami, pendekatan, metode, kaidah ilmiah</a:t>
            </a:r>
            <a:r>
              <a:rPr lang="en-US" sz="2100" dirty="0">
                <a:latin typeface="Palatino Linotype" pitchFamily="18" charset="0"/>
                <a:cs typeface="Times New Roman" pitchFamily="18" charset="0"/>
              </a:rPr>
              <a:t> </a:t>
            </a:r>
            <a:r>
              <a:rPr lang="id-ID" sz="2100" dirty="0">
                <a:latin typeface="Palatino Linotype" pitchFamily="18" charset="0"/>
                <a:cs typeface="Times New Roman" pitchFamily="18" charset="0"/>
              </a:rPr>
              <a:t>disertai ketrampilan penerapannya</a:t>
            </a:r>
            <a:r>
              <a:rPr lang="id-ID" sz="2100" dirty="0" smtClean="0">
                <a:latin typeface="Palatino Linotype" pitchFamily="18" charset="0"/>
                <a:cs typeface="Times New Roman" pitchFamily="18" charset="0"/>
              </a:rPr>
              <a:t>;</a:t>
            </a:r>
            <a:endParaRPr lang="en-US" sz="2100" dirty="0" smtClean="0">
              <a:latin typeface="Palatino Linotype" pitchFamily="18" charset="0"/>
              <a:cs typeface="Times New Roman" pitchFamily="18" charset="0"/>
            </a:endParaRPr>
          </a:p>
          <a:p>
            <a:pPr marL="457200" indent="-457200" eaLnBrk="0" hangingPunct="0">
              <a:buFont typeface="Calibri" pitchFamily="34" charset="0"/>
              <a:buAutoNum type="alphaLcPeriod"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endParaRPr lang="en-US" sz="2100" dirty="0">
              <a:latin typeface="Palatino Linotype" pitchFamily="18" charset="0"/>
            </a:endParaRPr>
          </a:p>
          <a:p>
            <a:pPr marL="457200" indent="-457200" eaLnBrk="0" hangingPunct="0">
              <a:buFont typeface="Calibri" pitchFamily="34" charset="0"/>
              <a:buAutoNum type="alphaLcPeriod"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lang="en-US" sz="2100" dirty="0">
                <a:latin typeface="Palatino Linotype" pitchFamily="18" charset="0"/>
                <a:cs typeface="Times New Roman" pitchFamily="18" charset="0"/>
              </a:rPr>
              <a:t>M</a:t>
            </a:r>
            <a:r>
              <a:rPr lang="id-ID" sz="2100" dirty="0">
                <a:latin typeface="Palatino Linotype" pitchFamily="18" charset="0"/>
                <a:cs typeface="Times New Roman" pitchFamily="18" charset="0"/>
              </a:rPr>
              <a:t>empunyai ke</a:t>
            </a:r>
            <a:r>
              <a:rPr lang="en-US" sz="2100" dirty="0">
                <a:latin typeface="Palatino Linotype" pitchFamily="18" charset="0"/>
                <a:cs typeface="Times New Roman" pitchFamily="18" charset="0"/>
              </a:rPr>
              <a:t>m</a:t>
            </a:r>
            <a:r>
              <a:rPr lang="id-ID" sz="2100" dirty="0">
                <a:latin typeface="Palatino Linotype" pitchFamily="18" charset="0"/>
                <a:cs typeface="Times New Roman" pitchFamily="18" charset="0"/>
              </a:rPr>
              <a:t>ampuan </a:t>
            </a:r>
            <a:r>
              <a:rPr lang="en-US" sz="2100" dirty="0">
                <a:latin typeface="Palatino Linotype" pitchFamily="18" charset="0"/>
                <a:cs typeface="Times New Roman" pitchFamily="18" charset="0"/>
              </a:rPr>
              <a:t>m</a:t>
            </a:r>
            <a:r>
              <a:rPr lang="id-ID" sz="2100" dirty="0">
                <a:latin typeface="Palatino Linotype" pitchFamily="18" charset="0"/>
                <a:cs typeface="Times New Roman" pitchFamily="18" charset="0"/>
              </a:rPr>
              <a:t>emecahkan permasalahan di bidang</a:t>
            </a:r>
            <a:r>
              <a:rPr lang="en-US" sz="2100" dirty="0">
                <a:latin typeface="Palatino Linotype" pitchFamily="18" charset="0"/>
                <a:cs typeface="Times New Roman" pitchFamily="18" charset="0"/>
              </a:rPr>
              <a:t> k</a:t>
            </a:r>
            <a:r>
              <a:rPr lang="id-ID" sz="2100" dirty="0">
                <a:latin typeface="Palatino Linotype" pitchFamily="18" charset="0"/>
                <a:cs typeface="Times New Roman" pitchFamily="18" charset="0"/>
              </a:rPr>
              <a:t>eahliannya melalui kegiatan penelitian dan pengembangan</a:t>
            </a:r>
            <a:r>
              <a:rPr lang="en-US" sz="2100" dirty="0">
                <a:latin typeface="Palatino Linotype" pitchFamily="18" charset="0"/>
                <a:cs typeface="Times New Roman" pitchFamily="18" charset="0"/>
              </a:rPr>
              <a:t> </a:t>
            </a:r>
            <a:r>
              <a:rPr lang="id-ID" sz="2100" dirty="0">
                <a:latin typeface="Palatino Linotype" pitchFamily="18" charset="0"/>
                <a:cs typeface="Times New Roman" pitchFamily="18" charset="0"/>
              </a:rPr>
              <a:t>berdasarkan kaidah ilmiah:</a:t>
            </a:r>
            <a:endParaRPr lang="en-US" sz="2100" dirty="0">
              <a:latin typeface="Palatino Linotype" pitchFamily="18" charset="0"/>
            </a:endParaRPr>
          </a:p>
          <a:p>
            <a:pPr marL="457200" indent="-457200" eaLnBrk="0" hangingPunct="0">
              <a:buFont typeface="Calibri" pitchFamily="34" charset="0"/>
              <a:buAutoNum type="alphaLcPeriod"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endParaRPr lang="en-US" sz="2100" dirty="0" smtClean="0">
              <a:latin typeface="Palatino Linotype" pitchFamily="18" charset="0"/>
              <a:cs typeface="Times New Roman" pitchFamily="18" charset="0"/>
            </a:endParaRPr>
          </a:p>
          <a:p>
            <a:pPr marL="457200" indent="-457200" eaLnBrk="0" hangingPunct="0">
              <a:buFont typeface="Calibri" pitchFamily="34" charset="0"/>
              <a:buAutoNum type="alphaLcPeriod"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lang="en-US" sz="2100" dirty="0" smtClean="0">
                <a:latin typeface="Palatino Linotype" pitchFamily="18" charset="0"/>
                <a:cs typeface="Times New Roman" pitchFamily="18" charset="0"/>
              </a:rPr>
              <a:t>M</a:t>
            </a:r>
            <a:r>
              <a:rPr lang="id-ID" sz="2100" dirty="0">
                <a:latin typeface="Palatino Linotype" pitchFamily="18" charset="0"/>
                <a:cs typeface="Times New Roman" pitchFamily="18" charset="0"/>
              </a:rPr>
              <a:t>empunyai kemampuan mengembangkan kinerja profesionalnya yang</a:t>
            </a:r>
            <a:r>
              <a:rPr lang="en-US" sz="2100" dirty="0">
                <a:latin typeface="Palatino Linotype" pitchFamily="18" charset="0"/>
                <a:cs typeface="Times New Roman" pitchFamily="18" charset="0"/>
              </a:rPr>
              <a:t> </a:t>
            </a:r>
            <a:r>
              <a:rPr lang="id-ID" sz="2100" dirty="0">
                <a:latin typeface="Palatino Linotype" pitchFamily="18" charset="0"/>
                <a:cs typeface="Times New Roman" pitchFamily="18" charset="0"/>
              </a:rPr>
              <a:t>ditunjukkan dengan ketajaman analisis permasalahan,</a:t>
            </a:r>
            <a:r>
              <a:rPr lang="en-US" sz="2100" dirty="0">
                <a:latin typeface="Palatino Linotype" pitchFamily="18" charset="0"/>
                <a:cs typeface="Times New Roman" pitchFamily="18" charset="0"/>
              </a:rPr>
              <a:t> </a:t>
            </a:r>
            <a:r>
              <a:rPr lang="id-ID" sz="2100" dirty="0">
                <a:latin typeface="Palatino Linotype" pitchFamily="18" charset="0"/>
                <a:cs typeface="Times New Roman" pitchFamily="18" charset="0"/>
              </a:rPr>
              <a:t>keserbacakupan tinjauan, kepaduan pemecahan masalah atau</a:t>
            </a:r>
            <a:r>
              <a:rPr lang="en-US" sz="2100" dirty="0">
                <a:latin typeface="Palatino Linotype" pitchFamily="18" charset="0"/>
                <a:cs typeface="Times New Roman" pitchFamily="18" charset="0"/>
              </a:rPr>
              <a:t> </a:t>
            </a:r>
            <a:r>
              <a:rPr lang="id-ID" sz="2100" dirty="0">
                <a:latin typeface="Palatino Linotype" pitchFamily="18" charset="0"/>
                <a:cs typeface="Times New Roman" pitchFamily="18" charset="0"/>
              </a:rPr>
              <a:t>profesi yang serupa;</a:t>
            </a:r>
            <a:r>
              <a:rPr lang="en-US" sz="2100" dirty="0">
                <a:latin typeface="Palatino Linotype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49787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d-ID" sz="3500" b="1" dirty="0" smtClean="0">
                <a:latin typeface="Cambria" panose="02040503050406030204" pitchFamily="18" charset="0"/>
              </a:rPr>
              <a:t>Program Magister Ilmu Ekonomi</a:t>
            </a:r>
            <a:endParaRPr lang="id-ID" sz="3500" b="1" dirty="0">
              <a:latin typeface="Cambria" panose="02040503050406030204" pitchFamily="18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62C92E-CD2A-4FBB-B4FC-3443C1496C5E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1828800"/>
            <a:ext cx="8382000" cy="289560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id-ID" sz="3500" dirty="0" smtClean="0">
                <a:latin typeface="Cambria" panose="02040503050406030204" pitchFamily="18" charset="0"/>
              </a:rPr>
              <a:t>Seleksi Pendaftaran Umum</a:t>
            </a:r>
          </a:p>
          <a:p>
            <a:pPr fontAlgn="auto">
              <a:spcAft>
                <a:spcPts val="0"/>
              </a:spcAft>
            </a:pPr>
            <a:r>
              <a:rPr lang="id-ID" sz="3500" dirty="0" smtClean="0">
                <a:latin typeface="Cambria" panose="02040503050406030204" pitchFamily="18" charset="0"/>
              </a:rPr>
              <a:t>Kerjasama dengan Bappenas</a:t>
            </a:r>
          </a:p>
          <a:p>
            <a:pPr fontAlgn="auto">
              <a:spcAft>
                <a:spcPts val="0"/>
              </a:spcAft>
            </a:pPr>
            <a:r>
              <a:rPr lang="id-ID" sz="3500" dirty="0" smtClean="0">
                <a:latin typeface="Cambria" panose="02040503050406030204" pitchFamily="18" charset="0"/>
              </a:rPr>
              <a:t>Kerjasama dengan Kementerian Keuangan</a:t>
            </a:r>
            <a:endParaRPr lang="en-US" sz="3500" baseline="30000" dirty="0" smtClean="0">
              <a:latin typeface="Cambria" panose="02040503050406030204" pitchFamily="18" charset="0"/>
            </a:endParaRPr>
          </a:p>
          <a:p>
            <a:pPr fontAlgn="auto">
              <a:spcAft>
                <a:spcPts val="0"/>
              </a:spcAft>
            </a:pPr>
            <a:endParaRPr lang="en-US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68300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500" baseline="30000" dirty="0" err="1" smtClean="0">
                <a:latin typeface="Palatino Linotype" pitchFamily="18" charset="0"/>
              </a:rPr>
              <a:t>Kurikulum</a:t>
            </a:r>
            <a:r>
              <a:rPr lang="en-US" sz="3500" baseline="30000" dirty="0" smtClean="0">
                <a:latin typeface="Palatino Linotype" pitchFamily="18" charset="0"/>
              </a:rPr>
              <a:t> Program Magister </a:t>
            </a:r>
            <a:r>
              <a:rPr lang="en-US" sz="3500" baseline="30000" dirty="0" err="1" smtClean="0">
                <a:latin typeface="Palatino Linotype" pitchFamily="18" charset="0"/>
              </a:rPr>
              <a:t>Ilmu</a:t>
            </a:r>
            <a:r>
              <a:rPr lang="en-US" sz="3500" baseline="30000" dirty="0" smtClean="0">
                <a:latin typeface="Palatino Linotype" pitchFamily="18" charset="0"/>
              </a:rPr>
              <a:t> </a:t>
            </a:r>
            <a:r>
              <a:rPr lang="en-US" sz="3500" baseline="30000" dirty="0" err="1" smtClean="0">
                <a:latin typeface="Palatino Linotype" pitchFamily="18" charset="0"/>
              </a:rPr>
              <a:t>Ekonomi</a:t>
            </a:r>
            <a:r>
              <a:rPr lang="en-US" sz="3500" baseline="30000" dirty="0" smtClean="0">
                <a:latin typeface="Palatino Linotype" pitchFamily="18" charset="0"/>
              </a:rPr>
              <a:t> </a:t>
            </a:r>
            <a:r>
              <a:rPr lang="en-US" sz="3500" baseline="30000" dirty="0" err="1" smtClean="0">
                <a:latin typeface="Palatino Linotype" pitchFamily="18" charset="0"/>
              </a:rPr>
              <a:t>Fakultas</a:t>
            </a:r>
            <a:r>
              <a:rPr lang="en-US" sz="3500" baseline="30000" dirty="0" smtClean="0">
                <a:latin typeface="Palatino Linotype" pitchFamily="18" charset="0"/>
              </a:rPr>
              <a:t> </a:t>
            </a:r>
            <a:r>
              <a:rPr lang="en-US" sz="3500" baseline="30000" dirty="0" err="1" smtClean="0">
                <a:latin typeface="Palatino Linotype" pitchFamily="18" charset="0"/>
              </a:rPr>
              <a:t>Ekonomi</a:t>
            </a:r>
            <a:r>
              <a:rPr lang="en-US" sz="3500" baseline="30000" dirty="0" smtClean="0">
                <a:latin typeface="Palatino Linotype" pitchFamily="18" charset="0"/>
              </a:rPr>
              <a:t> </a:t>
            </a:r>
            <a:r>
              <a:rPr lang="en-US" sz="3500" baseline="30000" dirty="0" err="1" smtClean="0">
                <a:latin typeface="Palatino Linotype" pitchFamily="18" charset="0"/>
              </a:rPr>
              <a:t>dan</a:t>
            </a:r>
            <a:r>
              <a:rPr lang="en-US" sz="3500" baseline="30000" dirty="0" smtClean="0">
                <a:latin typeface="Palatino Linotype" pitchFamily="18" charset="0"/>
              </a:rPr>
              <a:t> </a:t>
            </a:r>
            <a:r>
              <a:rPr lang="en-US" sz="3500" baseline="30000" dirty="0" err="1" smtClean="0">
                <a:latin typeface="Palatino Linotype" pitchFamily="18" charset="0"/>
              </a:rPr>
              <a:t>Bisnis</a:t>
            </a:r>
            <a:r>
              <a:rPr lang="en-US" sz="3500" baseline="30000" dirty="0" smtClean="0">
                <a:latin typeface="Palatino Linotype" pitchFamily="18" charset="0"/>
              </a:rPr>
              <a:t> </a:t>
            </a:r>
            <a:r>
              <a:rPr lang="en-US" sz="3500" baseline="30000" dirty="0" err="1" smtClean="0">
                <a:latin typeface="Palatino Linotype" pitchFamily="18" charset="0"/>
              </a:rPr>
              <a:t>Universitas</a:t>
            </a:r>
            <a:r>
              <a:rPr lang="en-US" sz="3500" baseline="30000" dirty="0" smtClean="0">
                <a:latin typeface="Palatino Linotype" pitchFamily="18" charset="0"/>
              </a:rPr>
              <a:t> </a:t>
            </a:r>
            <a:r>
              <a:rPr lang="en-US" sz="3500" baseline="30000" dirty="0" err="1" smtClean="0">
                <a:latin typeface="Palatino Linotype" pitchFamily="18" charset="0"/>
              </a:rPr>
              <a:t>Brawijaya</a:t>
            </a:r>
            <a:r>
              <a:rPr lang="en-US" sz="3500" baseline="30000" dirty="0" smtClean="0">
                <a:latin typeface="Palatino Linotype" pitchFamily="18" charset="0"/>
              </a:rPr>
              <a:t> </a:t>
            </a:r>
            <a:r>
              <a:rPr lang="en-US" sz="3500" baseline="30000" dirty="0" err="1" smtClean="0">
                <a:latin typeface="Palatino Linotype" pitchFamily="18" charset="0"/>
              </a:rPr>
              <a:t>terstruktur</a:t>
            </a:r>
            <a:r>
              <a:rPr lang="en-US" sz="3500" baseline="30000" dirty="0" smtClean="0">
                <a:latin typeface="Palatino Linotype" pitchFamily="18" charset="0"/>
              </a:rPr>
              <a:t> </a:t>
            </a:r>
            <a:r>
              <a:rPr lang="en-US" sz="3500" baseline="30000" dirty="0" err="1" smtClean="0">
                <a:latin typeface="Palatino Linotype" pitchFamily="18" charset="0"/>
              </a:rPr>
              <a:t>dalam</a:t>
            </a:r>
            <a:r>
              <a:rPr lang="en-US" sz="3500" baseline="30000" dirty="0" smtClean="0">
                <a:latin typeface="Palatino Linotype" pitchFamily="18" charset="0"/>
              </a:rPr>
              <a:t> 4 (</a:t>
            </a:r>
            <a:r>
              <a:rPr lang="en-US" sz="3500" baseline="30000" dirty="0" err="1" smtClean="0">
                <a:latin typeface="Palatino Linotype" pitchFamily="18" charset="0"/>
              </a:rPr>
              <a:t>empat</a:t>
            </a:r>
            <a:r>
              <a:rPr lang="en-US" sz="3500" baseline="30000" dirty="0" smtClean="0">
                <a:latin typeface="Palatino Linotype" pitchFamily="18" charset="0"/>
              </a:rPr>
              <a:t>) </a:t>
            </a:r>
            <a:r>
              <a:rPr lang="en-US" sz="3500" baseline="30000" dirty="0" err="1" smtClean="0">
                <a:latin typeface="Palatino Linotype" pitchFamily="18" charset="0"/>
              </a:rPr>
              <a:t>Kelompok</a:t>
            </a:r>
            <a:r>
              <a:rPr lang="en-US" sz="3500" baseline="30000" dirty="0" smtClean="0">
                <a:latin typeface="Palatino Linotype" pitchFamily="18" charset="0"/>
              </a:rPr>
              <a:t> </a:t>
            </a:r>
            <a:r>
              <a:rPr lang="en-US" sz="3500" baseline="30000" dirty="0" err="1" smtClean="0">
                <a:latin typeface="Palatino Linotype" pitchFamily="18" charset="0"/>
              </a:rPr>
              <a:t>Matakuliah</a:t>
            </a:r>
            <a:r>
              <a:rPr lang="en-US" sz="3500" baseline="30000" dirty="0" smtClean="0">
                <a:latin typeface="Palatino Linotype" pitchFamily="18" charset="0"/>
              </a:rPr>
              <a:t>, </a:t>
            </a:r>
            <a:r>
              <a:rPr lang="en-US" sz="3500" baseline="30000" dirty="0" err="1" smtClean="0">
                <a:latin typeface="Palatino Linotype" pitchFamily="18" charset="0"/>
              </a:rPr>
              <a:t>yakni</a:t>
            </a:r>
            <a:r>
              <a:rPr lang="en-US" sz="3500" baseline="30000" dirty="0" smtClean="0">
                <a:latin typeface="Palatino Linotype" pitchFamily="18" charset="0"/>
              </a:rPr>
              <a:t>: </a:t>
            </a:r>
          </a:p>
          <a:p>
            <a:pPr marL="0" indent="0">
              <a:buNone/>
            </a:pPr>
            <a:r>
              <a:rPr lang="en-US" sz="3500" baseline="30000" dirty="0" smtClean="0">
                <a:latin typeface="Palatino Linotype" pitchFamily="18" charset="0"/>
              </a:rPr>
              <a:t>(1) </a:t>
            </a:r>
            <a:r>
              <a:rPr lang="en-US" sz="3500" baseline="30000" dirty="0" err="1" smtClean="0">
                <a:latin typeface="Palatino Linotype" pitchFamily="18" charset="0"/>
              </a:rPr>
              <a:t>Matakuliah</a:t>
            </a:r>
            <a:r>
              <a:rPr lang="en-US" sz="3500" baseline="30000" dirty="0" smtClean="0">
                <a:latin typeface="Palatino Linotype" pitchFamily="18" charset="0"/>
              </a:rPr>
              <a:t> </a:t>
            </a:r>
            <a:r>
              <a:rPr lang="en-US" sz="3500" baseline="30000" dirty="0" err="1" smtClean="0">
                <a:latin typeface="Palatino Linotype" pitchFamily="18" charset="0"/>
              </a:rPr>
              <a:t>Wajib</a:t>
            </a:r>
            <a:r>
              <a:rPr lang="en-US" sz="3500" baseline="30000" dirty="0" smtClean="0">
                <a:latin typeface="Palatino Linotype" pitchFamily="18" charset="0"/>
              </a:rPr>
              <a:t> Program, </a:t>
            </a:r>
          </a:p>
          <a:p>
            <a:pPr marL="0" indent="0">
              <a:buNone/>
            </a:pPr>
            <a:r>
              <a:rPr lang="en-US" sz="3500" baseline="30000" dirty="0" smtClean="0">
                <a:latin typeface="Palatino Linotype" pitchFamily="18" charset="0"/>
              </a:rPr>
              <a:t>(2) </a:t>
            </a:r>
            <a:r>
              <a:rPr lang="en-US" sz="3500" baseline="30000" dirty="0" err="1" smtClean="0">
                <a:latin typeface="Palatino Linotype" pitchFamily="18" charset="0"/>
              </a:rPr>
              <a:t>Matakuliah</a:t>
            </a:r>
            <a:r>
              <a:rPr lang="en-US" sz="3500" baseline="30000" dirty="0" smtClean="0">
                <a:latin typeface="Palatino Linotype" pitchFamily="18" charset="0"/>
              </a:rPr>
              <a:t> </a:t>
            </a:r>
            <a:r>
              <a:rPr lang="en-US" sz="3500" baseline="30000" dirty="0" err="1" smtClean="0">
                <a:latin typeface="Palatino Linotype" pitchFamily="18" charset="0"/>
              </a:rPr>
              <a:t>Wajib</a:t>
            </a:r>
            <a:r>
              <a:rPr lang="en-US" sz="3500" baseline="30000" dirty="0" smtClean="0">
                <a:latin typeface="Palatino Linotype" pitchFamily="18" charset="0"/>
              </a:rPr>
              <a:t> </a:t>
            </a:r>
            <a:r>
              <a:rPr lang="en-US" sz="3500" baseline="30000" dirty="0" err="1" smtClean="0">
                <a:latin typeface="Palatino Linotype" pitchFamily="18" charset="0"/>
              </a:rPr>
              <a:t>Minat</a:t>
            </a:r>
            <a:r>
              <a:rPr lang="en-US" sz="3500" baseline="30000" dirty="0" smtClean="0">
                <a:latin typeface="Palatino Linotype" pitchFamily="18" charset="0"/>
              </a:rPr>
              <a:t>/</a:t>
            </a:r>
            <a:r>
              <a:rPr lang="en-US" sz="3500" baseline="30000" dirty="0" err="1" smtClean="0">
                <a:latin typeface="Palatino Linotype" pitchFamily="18" charset="0"/>
              </a:rPr>
              <a:t>Konsentrasi</a:t>
            </a:r>
            <a:r>
              <a:rPr lang="en-US" sz="3500" baseline="30000" dirty="0" smtClean="0">
                <a:latin typeface="Palatino Linotype" pitchFamily="18" charset="0"/>
              </a:rPr>
              <a:t>, </a:t>
            </a:r>
          </a:p>
          <a:p>
            <a:pPr marL="0" indent="0">
              <a:buNone/>
            </a:pPr>
            <a:r>
              <a:rPr lang="en-US" sz="3500" baseline="30000" dirty="0" smtClean="0">
                <a:latin typeface="Palatino Linotype" pitchFamily="18" charset="0"/>
              </a:rPr>
              <a:t>(3) </a:t>
            </a:r>
            <a:r>
              <a:rPr lang="en-US" sz="3500" baseline="30000" dirty="0" err="1" smtClean="0">
                <a:latin typeface="Palatino Linotype" pitchFamily="18" charset="0"/>
              </a:rPr>
              <a:t>Matakuliah</a:t>
            </a:r>
            <a:r>
              <a:rPr lang="en-US" sz="3500" baseline="30000" dirty="0" smtClean="0">
                <a:latin typeface="Palatino Linotype" pitchFamily="18" charset="0"/>
              </a:rPr>
              <a:t> </a:t>
            </a:r>
            <a:r>
              <a:rPr lang="en-US" sz="3500" baseline="30000" dirty="0" err="1" smtClean="0">
                <a:latin typeface="Palatino Linotype" pitchFamily="18" charset="0"/>
              </a:rPr>
              <a:t>Pilihan</a:t>
            </a:r>
            <a:r>
              <a:rPr lang="en-US" sz="3500" baseline="30000" dirty="0" smtClean="0">
                <a:latin typeface="Palatino Linotype" pitchFamily="18" charset="0"/>
              </a:rPr>
              <a:t>, </a:t>
            </a:r>
            <a:r>
              <a:rPr lang="en-US" sz="3500" baseline="30000" dirty="0" err="1" smtClean="0">
                <a:latin typeface="Palatino Linotype" pitchFamily="18" charset="0"/>
              </a:rPr>
              <a:t>dan</a:t>
            </a:r>
            <a:r>
              <a:rPr lang="en-US" sz="3500" baseline="30000" dirty="0" smtClean="0">
                <a:latin typeface="Palatino Linotype" pitchFamily="18" charset="0"/>
              </a:rPr>
              <a:t> </a:t>
            </a:r>
          </a:p>
          <a:p>
            <a:pPr marL="0" indent="0">
              <a:buNone/>
            </a:pPr>
            <a:r>
              <a:rPr lang="en-US" sz="3500" baseline="30000" dirty="0" smtClean="0">
                <a:latin typeface="Palatino Linotype" pitchFamily="18" charset="0"/>
              </a:rPr>
              <a:t>(4) </a:t>
            </a:r>
            <a:r>
              <a:rPr lang="en-US" sz="3500" baseline="30000" dirty="0" err="1" smtClean="0">
                <a:latin typeface="Palatino Linotype" pitchFamily="18" charset="0"/>
              </a:rPr>
              <a:t>Tesis</a:t>
            </a:r>
            <a:r>
              <a:rPr lang="en-US" sz="3500" baseline="30000" dirty="0" smtClean="0">
                <a:latin typeface="Palatino Linotype" pitchFamily="18" charset="0"/>
              </a:rPr>
              <a:t>. </a:t>
            </a:r>
          </a:p>
          <a:p>
            <a:pPr marL="0" indent="0">
              <a:buNone/>
            </a:pPr>
            <a:endParaRPr lang="en-US" sz="3500" baseline="30000" dirty="0" smtClean="0">
              <a:latin typeface="Palatino Linotype" pitchFamily="18" charset="0"/>
            </a:endParaRPr>
          </a:p>
          <a:p>
            <a:pPr marL="0" indent="0">
              <a:buNone/>
            </a:pPr>
            <a:r>
              <a:rPr lang="en-US" sz="3500" baseline="30000" dirty="0" err="1" smtClean="0">
                <a:latin typeface="Palatino Linotype" pitchFamily="18" charset="0"/>
              </a:rPr>
              <a:t>Beban</a:t>
            </a:r>
            <a:r>
              <a:rPr lang="en-US" sz="3500" baseline="30000" dirty="0" smtClean="0">
                <a:latin typeface="Palatino Linotype" pitchFamily="18" charset="0"/>
              </a:rPr>
              <a:t> </a:t>
            </a:r>
            <a:r>
              <a:rPr lang="en-US" sz="3500" baseline="30000" dirty="0" err="1" smtClean="0">
                <a:latin typeface="Palatino Linotype" pitchFamily="18" charset="0"/>
              </a:rPr>
              <a:t>studi</a:t>
            </a:r>
            <a:r>
              <a:rPr lang="en-US" sz="3500" baseline="30000" dirty="0" smtClean="0">
                <a:latin typeface="Palatino Linotype" pitchFamily="18" charset="0"/>
              </a:rPr>
              <a:t> Program Magister </a:t>
            </a:r>
            <a:r>
              <a:rPr lang="en-US" sz="3500" baseline="30000" dirty="0" err="1" smtClean="0">
                <a:latin typeface="Palatino Linotype" pitchFamily="18" charset="0"/>
              </a:rPr>
              <a:t>adalah</a:t>
            </a:r>
            <a:r>
              <a:rPr lang="en-US" sz="3500" baseline="30000" dirty="0" smtClean="0">
                <a:latin typeface="Palatino Linotype" pitchFamily="18" charset="0"/>
              </a:rPr>
              <a:t> 39 </a:t>
            </a:r>
            <a:r>
              <a:rPr lang="en-US" sz="3500" baseline="30000" dirty="0" err="1" smtClean="0">
                <a:latin typeface="Palatino Linotype" pitchFamily="18" charset="0"/>
              </a:rPr>
              <a:t>sks</a:t>
            </a:r>
            <a:r>
              <a:rPr lang="en-US" sz="3500" baseline="30000" dirty="0" smtClean="0">
                <a:latin typeface="Palatino Linotype" pitchFamily="18" charset="0"/>
              </a:rPr>
              <a:t> – 42 </a:t>
            </a:r>
            <a:r>
              <a:rPr lang="en-US" sz="3500" baseline="30000" dirty="0" err="1" smtClean="0">
                <a:latin typeface="Palatino Linotype" pitchFamily="18" charset="0"/>
              </a:rPr>
              <a:t>sks</a:t>
            </a:r>
            <a:r>
              <a:rPr lang="en-US" sz="3500" baseline="30000" dirty="0" smtClean="0">
                <a:latin typeface="Palatino Linotype" pitchFamily="18" charset="0"/>
              </a:rPr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1036E31-7F93-40A9-8950-291AB181BB30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300" b="1" dirty="0" smtClean="0">
                <a:latin typeface="Palatino Linotype" pitchFamily="18" charset="0"/>
              </a:rPr>
              <a:t>KURIKULUM DAN BEBAN STUDI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884238"/>
          </a:xfrm>
        </p:spPr>
        <p:txBody>
          <a:bodyPr>
            <a:noAutofit/>
          </a:bodyPr>
          <a:lstStyle/>
          <a:p>
            <a:pPr algn="l"/>
            <a:r>
              <a:rPr lang="en-US" sz="3500" baseline="30000" dirty="0" err="1" smtClean="0">
                <a:latin typeface="Palatino Linotype" pitchFamily="18" charset="0"/>
              </a:rPr>
              <a:t>Distribusi</a:t>
            </a:r>
            <a:r>
              <a:rPr lang="en-US" sz="3500" dirty="0" smtClean="0">
                <a:latin typeface="Palatino Linotype" pitchFamily="18" charset="0"/>
              </a:rPr>
              <a:t> </a:t>
            </a:r>
            <a:r>
              <a:rPr lang="en-US" sz="3500" baseline="30000" dirty="0" err="1" smtClean="0">
                <a:latin typeface="Palatino Linotype" pitchFamily="18" charset="0"/>
              </a:rPr>
              <a:t>beban</a:t>
            </a:r>
            <a:r>
              <a:rPr lang="en-US" sz="3500" baseline="30000" dirty="0" smtClean="0">
                <a:latin typeface="Palatino Linotype" pitchFamily="18" charset="0"/>
              </a:rPr>
              <a:t> </a:t>
            </a:r>
            <a:r>
              <a:rPr lang="en-US" sz="3500" baseline="30000" dirty="0" err="1" smtClean="0">
                <a:latin typeface="Palatino Linotype" pitchFamily="18" charset="0"/>
              </a:rPr>
              <a:t>studi</a:t>
            </a:r>
            <a:r>
              <a:rPr lang="en-US" sz="3500" baseline="30000" dirty="0" smtClean="0">
                <a:latin typeface="Palatino Linotype" pitchFamily="18" charset="0"/>
              </a:rPr>
              <a:t> : </a:t>
            </a:r>
            <a:endParaRPr lang="en-US" sz="3500" dirty="0">
              <a:latin typeface="Palatino Linotype" pitchFamily="18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62C92E-CD2A-4FBB-B4FC-3443C1496C5E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0953930"/>
              </p:ext>
            </p:extLst>
          </p:nvPr>
        </p:nvGraphicFramePr>
        <p:xfrm>
          <a:off x="539750" y="1808163"/>
          <a:ext cx="7766050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18703"/>
                <a:gridCol w="1647347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 smtClean="0">
                          <a:latin typeface="Palatino Linotype" pitchFamily="18" charset="0"/>
                        </a:rPr>
                        <a:t>Kelompok</a:t>
                      </a:r>
                      <a:r>
                        <a:rPr lang="en-US" sz="2400" dirty="0" smtClean="0">
                          <a:latin typeface="Palatino Linotype" pitchFamily="18" charset="0"/>
                        </a:rPr>
                        <a:t> Mata </a:t>
                      </a:r>
                      <a:r>
                        <a:rPr lang="en-US" sz="2400" dirty="0" err="1" smtClean="0">
                          <a:latin typeface="Palatino Linotype" pitchFamily="18" charset="0"/>
                        </a:rPr>
                        <a:t>Kuliah</a:t>
                      </a:r>
                      <a:endParaRPr lang="en-US" sz="2400" dirty="0">
                        <a:latin typeface="Palatino Linotype" pitchFamily="18" charset="0"/>
                      </a:endParaRPr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Palatino Linotype" pitchFamily="18" charset="0"/>
                        </a:rPr>
                        <a:t>SKS</a:t>
                      </a:r>
                      <a:endParaRPr lang="en-US" sz="2400" dirty="0">
                        <a:latin typeface="Palatino Linotype" pitchFamily="18" charset="0"/>
                      </a:endParaRPr>
                    </a:p>
                  </a:txBody>
                  <a:tcPr marL="91447" marR="91447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err="1" smtClean="0">
                          <a:latin typeface="Palatino Linotype" pitchFamily="18" charset="0"/>
                        </a:rPr>
                        <a:t>Wajib</a:t>
                      </a:r>
                      <a:r>
                        <a:rPr lang="en-US" sz="2400" dirty="0" smtClean="0">
                          <a:latin typeface="Palatino Linotype" pitchFamily="18" charset="0"/>
                        </a:rPr>
                        <a:t> Program</a:t>
                      </a:r>
                      <a:endParaRPr lang="en-US" sz="2400" dirty="0">
                        <a:latin typeface="Palatino Linotype" pitchFamily="18" charset="0"/>
                      </a:endParaRPr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Palatino Linotype" pitchFamily="18" charset="0"/>
                        </a:rPr>
                        <a:t>15</a:t>
                      </a:r>
                      <a:endParaRPr lang="en-US" sz="2400" dirty="0">
                        <a:latin typeface="Palatino Linotype" pitchFamily="18" charset="0"/>
                      </a:endParaRPr>
                    </a:p>
                  </a:txBody>
                  <a:tcPr marL="91447" marR="91447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err="1" smtClean="0">
                          <a:latin typeface="Palatino Linotype" pitchFamily="18" charset="0"/>
                        </a:rPr>
                        <a:t>Wajib</a:t>
                      </a:r>
                      <a:r>
                        <a:rPr lang="en-US" sz="2400" dirty="0" smtClean="0">
                          <a:latin typeface="Palatino Linotype" pitchFamily="18" charset="0"/>
                        </a:rPr>
                        <a:t> </a:t>
                      </a:r>
                      <a:r>
                        <a:rPr lang="en-US" sz="2400" dirty="0" err="1" smtClean="0">
                          <a:latin typeface="Palatino Linotype" pitchFamily="18" charset="0"/>
                        </a:rPr>
                        <a:t>Minat</a:t>
                      </a:r>
                      <a:r>
                        <a:rPr lang="en-US" sz="2400" dirty="0" smtClean="0">
                          <a:latin typeface="Palatino Linotype" pitchFamily="18" charset="0"/>
                        </a:rPr>
                        <a:t>/</a:t>
                      </a:r>
                      <a:r>
                        <a:rPr lang="en-US" sz="2400" dirty="0" err="1" smtClean="0">
                          <a:latin typeface="Palatino Linotype" pitchFamily="18" charset="0"/>
                        </a:rPr>
                        <a:t>Konsentrasi</a:t>
                      </a:r>
                      <a:endParaRPr lang="en-US" sz="2400" dirty="0">
                        <a:latin typeface="Palatino Linotype" pitchFamily="18" charset="0"/>
                      </a:endParaRPr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Palatino Linotype" pitchFamily="18" charset="0"/>
                        </a:rPr>
                        <a:t>12</a:t>
                      </a:r>
                      <a:endParaRPr lang="en-US" sz="2400" dirty="0">
                        <a:latin typeface="Palatino Linotype" pitchFamily="18" charset="0"/>
                      </a:endParaRPr>
                    </a:p>
                  </a:txBody>
                  <a:tcPr marL="91447" marR="91447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err="1" smtClean="0">
                          <a:latin typeface="Palatino Linotype" pitchFamily="18" charset="0"/>
                        </a:rPr>
                        <a:t>Pilihan</a:t>
                      </a:r>
                      <a:endParaRPr lang="en-US" sz="2400" dirty="0">
                        <a:latin typeface="Palatino Linotype" pitchFamily="18" charset="0"/>
                      </a:endParaRPr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Palatino Linotype" pitchFamily="18" charset="0"/>
                        </a:rPr>
                        <a:t>6-12</a:t>
                      </a:r>
                      <a:endParaRPr lang="en-US" sz="2400" dirty="0">
                        <a:latin typeface="Palatino Linotype" pitchFamily="18" charset="0"/>
                      </a:endParaRPr>
                    </a:p>
                  </a:txBody>
                  <a:tcPr marL="91447" marR="91447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err="1" smtClean="0">
                          <a:latin typeface="Palatino Linotype" pitchFamily="18" charset="0"/>
                        </a:rPr>
                        <a:t>Tesis</a:t>
                      </a:r>
                      <a:endParaRPr lang="en-US" sz="2400" dirty="0">
                        <a:latin typeface="Palatino Linotype" pitchFamily="18" charset="0"/>
                      </a:endParaRPr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Palatino Linotype" pitchFamily="18" charset="0"/>
                        </a:rPr>
                        <a:t>9</a:t>
                      </a:r>
                      <a:endParaRPr lang="en-US" sz="2400" dirty="0">
                        <a:latin typeface="Palatino Linotype" pitchFamily="18" charset="0"/>
                      </a:endParaRPr>
                    </a:p>
                  </a:txBody>
                  <a:tcPr marL="91447" marR="91447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Palatino Linotype" pitchFamily="18" charset="0"/>
                        </a:rPr>
                        <a:t>Total Program </a:t>
                      </a:r>
                      <a:r>
                        <a:rPr lang="en-US" sz="2400" dirty="0" err="1" smtClean="0">
                          <a:latin typeface="Palatino Linotype" pitchFamily="18" charset="0"/>
                        </a:rPr>
                        <a:t>Studi</a:t>
                      </a:r>
                      <a:endParaRPr lang="en-US" sz="2400" dirty="0">
                        <a:latin typeface="Palatino Linotype" pitchFamily="18" charset="0"/>
                      </a:endParaRPr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Palatino Linotype" pitchFamily="18" charset="0"/>
                        </a:rPr>
                        <a:t>39-42</a:t>
                      </a:r>
                      <a:endParaRPr lang="en-US" sz="2400" dirty="0">
                        <a:latin typeface="Palatino Linotype" pitchFamily="18" charset="0"/>
                      </a:endParaRPr>
                    </a:p>
                  </a:txBody>
                  <a:tcPr marL="91447" marR="91447"/>
                </a:tc>
              </a:tr>
            </a:tbl>
          </a:graphicData>
        </a:graphic>
      </p:graphicFrame>
    </p:spTree>
  </p:cSld>
  <p:clrMapOvr>
    <a:masterClrMapping/>
  </p:clrMapOvr>
</p:sld>
</file>

<file path=ppt/theme/_rels/them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ivic">
  <a:themeElements>
    <a:clrScheme name="Civic">
      <a:dk1>
        <a:sysClr val="windowText" lastClr="000000"/>
      </a:dk1>
      <a:lt1>
        <a:sysClr val="window" lastClr="FFFFFF"/>
      </a:lt1>
      <a:dk2>
        <a:srgbClr val="646B86"/>
      </a:dk2>
      <a:lt2>
        <a:srgbClr val="C5D1D7"/>
      </a:lt2>
      <a:accent1>
        <a:srgbClr val="D16349"/>
      </a:accent1>
      <a:accent2>
        <a:srgbClr val="CCB400"/>
      </a:accent2>
      <a:accent3>
        <a:srgbClr val="8CADAE"/>
      </a:accent3>
      <a:accent4>
        <a:srgbClr val="8C7B70"/>
      </a:accent4>
      <a:accent5>
        <a:srgbClr val="8FB08C"/>
      </a:accent5>
      <a:accent6>
        <a:srgbClr val="D19049"/>
      </a:accent6>
      <a:hlink>
        <a:srgbClr val="00A3D6"/>
      </a:hlink>
      <a:folHlink>
        <a:srgbClr val="694F07"/>
      </a:folHlink>
    </a:clrScheme>
    <a:fontScheme name="Civic">
      <a:majorFont>
        <a:latin typeface="Georgia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Georgia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Civic">
      <a:fillStyleLst>
        <a:solidFill>
          <a:schemeClr val="phClr"/>
        </a:solidFill>
        <a:solidFill>
          <a:schemeClr val="phClr">
            <a:tint val="45000"/>
          </a:schemeClr>
        </a:solidFill>
        <a:solidFill>
          <a:schemeClr val="phClr">
            <a:tint val="95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1429" cap="flat" cmpd="sng" algn="ctr">
          <a:solidFill>
            <a:schemeClr val="phClr"/>
          </a:solidFill>
          <a:prstDash val="sysDash"/>
        </a:ln>
        <a:ln w="200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contourW="9525" prstMaterial="matte">
            <a:bevelT w="0" h="0"/>
            <a:contourClr>
              <a:schemeClr val="phClr">
                <a:shade val="70000"/>
                <a:satMod val="105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soft" dir="b">
              <a:rot lat="0" lon="0" rev="0"/>
            </a:lightRig>
          </a:scene3d>
          <a:sp3d prstMaterial="dkEdge">
            <a:bevelT w="63500" h="63500" prst="cross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70000"/>
                <a:satMod val="115000"/>
              </a:schemeClr>
              <a:schemeClr val="phClr">
                <a:tint val="85000"/>
              </a:schemeClr>
            </a:duotone>
          </a:blip>
          <a:tile tx="0" ty="0" sx="85000" sy="85000" flip="none" algn="tl"/>
        </a:blipFill>
        <a:blipFill>
          <a:blip xmlns:r="http://schemas.openxmlformats.org/officeDocument/2006/relationships" r:embed="rId2">
            <a:duotone>
              <a:schemeClr val="phClr">
                <a:shade val="65000"/>
                <a:satMod val="115000"/>
              </a:schemeClr>
              <a:schemeClr val="phClr">
                <a:tint val="85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797</TotalTime>
  <Words>1489</Words>
  <Application>Microsoft Office PowerPoint</Application>
  <PresentationFormat>On-screen Show (4:3)</PresentationFormat>
  <Paragraphs>385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32</vt:i4>
      </vt:variant>
    </vt:vector>
  </HeadingPairs>
  <TitlesOfParts>
    <vt:vector size="43" baseType="lpstr">
      <vt:lpstr>Arial</vt:lpstr>
      <vt:lpstr>Calibri</vt:lpstr>
      <vt:lpstr>Cambria</vt:lpstr>
      <vt:lpstr>Georgia</vt:lpstr>
      <vt:lpstr>Lucida Sans Unicode</vt:lpstr>
      <vt:lpstr>Palatino Linotype</vt:lpstr>
      <vt:lpstr>Times New Roman</vt:lpstr>
      <vt:lpstr>Wingdings</vt:lpstr>
      <vt:lpstr>Wingdings 2</vt:lpstr>
      <vt:lpstr>Office Theme</vt:lpstr>
      <vt:lpstr>Civic</vt:lpstr>
      <vt:lpstr>ORDIK MABA 2016/2017   Program Magister Ilmu Ekonomi (ME)</vt:lpstr>
      <vt:lpstr>VISI</vt:lpstr>
      <vt:lpstr>MISI</vt:lpstr>
      <vt:lpstr>TUJUAN</vt:lpstr>
      <vt:lpstr>TUJUAN</vt:lpstr>
      <vt:lpstr>Program Magister diarahkan pada hasil lulusan yang memiliki ciri-ciri: </vt:lpstr>
      <vt:lpstr>Program Magister Ilmu Ekonomi</vt:lpstr>
      <vt:lpstr>KURIKULUM DAN BEBAN STUDI</vt:lpstr>
      <vt:lpstr>Distribusi beban studi : </vt:lpstr>
      <vt:lpstr>SUSUNAN MATA KULIAH  PROGRAM MAGISTER ILMU EKONOMI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Pembimbingan Tesis</vt:lpstr>
      <vt:lpstr>Tugas Komisi Pembimbing</vt:lpstr>
      <vt:lpstr>Tahapan Penyelesaian Tesis</vt:lpstr>
      <vt:lpstr>Publikasi Jurnal</vt:lpstr>
      <vt:lpstr>Ketentuan Publikasi Jurnal</vt:lpstr>
      <vt:lpstr>Plagiasi</vt:lpstr>
      <vt:lpstr>Evaluasi Kelulusan</vt:lpstr>
      <vt:lpstr>Kelulusan Tesis</vt:lpstr>
      <vt:lpstr>Predikat Kelulusan</vt:lpstr>
      <vt:lpstr>Predikat Kelulusan</vt:lpstr>
      <vt:lpstr>Persyaratan Wisuda</vt:lpstr>
      <vt:lpstr>Kemitraan</vt:lpstr>
      <vt:lpstr>Prospek Dalam Dunia Kerja</vt:lpstr>
      <vt:lpstr>Fasilitas Akademik</vt:lpstr>
      <vt:lpstr>Lembaga Penelitian</vt:lpstr>
      <vt:lpstr>Pencapaian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PSIK2</dc:creator>
  <cp:lastModifiedBy>Catrieana</cp:lastModifiedBy>
  <cp:revision>133</cp:revision>
  <dcterms:created xsi:type="dcterms:W3CDTF">1601-01-01T00:00:00Z</dcterms:created>
  <dcterms:modified xsi:type="dcterms:W3CDTF">2016-09-04T13:36:16Z</dcterms:modified>
</cp:coreProperties>
</file>